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5" r:id="rId2"/>
    <p:sldId id="304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6" r:id="rId13"/>
    <p:sldId id="317" r:id="rId14"/>
    <p:sldId id="318" r:id="rId15"/>
    <p:sldId id="319" r:id="rId16"/>
    <p:sldId id="283" r:id="rId17"/>
    <p:sldId id="288" r:id="rId18"/>
    <p:sldId id="290" r:id="rId19"/>
    <p:sldId id="291" r:id="rId20"/>
    <p:sldId id="287" r:id="rId21"/>
    <p:sldId id="292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36" r:id="rId39"/>
    <p:sldId id="337" r:id="rId40"/>
    <p:sldId id="338" r:id="rId41"/>
    <p:sldId id="339" r:id="rId42"/>
    <p:sldId id="340" r:id="rId43"/>
    <p:sldId id="341" r:id="rId44"/>
    <p:sldId id="342" r:id="rId45"/>
    <p:sldId id="344" r:id="rId46"/>
    <p:sldId id="343" r:id="rId47"/>
    <p:sldId id="345" r:id="rId48"/>
    <p:sldId id="346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CC"/>
    <a:srgbClr val="CCFFCC"/>
    <a:srgbClr val="FFCCFF"/>
    <a:srgbClr val="FACAF3"/>
    <a:srgbClr val="FF9966"/>
    <a:srgbClr val="FF6600"/>
    <a:srgbClr val="D60093"/>
    <a:srgbClr val="9900CC"/>
    <a:srgbClr val="003399"/>
    <a:srgbClr val="CC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029" autoAdjust="0"/>
    <p:restoredTop sz="94660"/>
  </p:normalViewPr>
  <p:slideViewPr>
    <p:cSldViewPr>
      <p:cViewPr varScale="1">
        <p:scale>
          <a:sx n="83" d="100"/>
          <a:sy n="83" d="100"/>
        </p:scale>
        <p:origin x="-156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6F676-7367-41C2-A1A9-10FE6C7C62E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6B80-E4CD-461C-A203-905C954CA4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6F676-7367-41C2-A1A9-10FE6C7C62E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6B80-E4CD-461C-A203-905C954CA4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6F676-7367-41C2-A1A9-10FE6C7C62E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6B80-E4CD-461C-A203-905C954CA4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6F676-7367-41C2-A1A9-10FE6C7C62E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6B80-E4CD-461C-A203-905C954CA4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6F676-7367-41C2-A1A9-10FE6C7C62E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6B80-E4CD-461C-A203-905C954CA4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6F676-7367-41C2-A1A9-10FE6C7C62E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6B80-E4CD-461C-A203-905C954CA4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6F676-7367-41C2-A1A9-10FE6C7C62E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6B80-E4CD-461C-A203-905C954CA4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6F676-7367-41C2-A1A9-10FE6C7C62E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6B80-E4CD-461C-A203-905C954CA4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6F676-7367-41C2-A1A9-10FE6C7C62E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6B80-E4CD-461C-A203-905C954CA4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6F676-7367-41C2-A1A9-10FE6C7C62E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6B80-E4CD-461C-A203-905C954CA4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6F676-7367-41C2-A1A9-10FE6C7C62E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6B80-E4CD-461C-A203-905C954CA4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6F676-7367-41C2-A1A9-10FE6C7C62E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96B80-E4CD-461C-A203-905C954CA4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mocart-koncert-dlja-fortepiano-k.271-(mp3-crazy.com)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gif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gif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gif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gif"/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gif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gif"/><Relationship Id="rId4" Type="http://schemas.openxmlformats.org/officeDocument/2006/relationships/image" Target="../media/image9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gif"/><Relationship Id="rId4" Type="http://schemas.openxmlformats.org/officeDocument/2006/relationships/image" Target="../media/image10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mp3-crazy.com/klassicheskaya_muzyka/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crelbo.narod.ru/Site_p1.html" TargetMode="External"/><Relationship Id="rId4" Type="http://schemas.openxmlformats.org/officeDocument/2006/relationships/hyperlink" Target="http://yandex.ru/clck/jsredir?from=yandex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598865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485"/>
            <a:ext cx="9144000" cy="6867485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" name="Рисунок 4" descr="cartoon-music-notes-theme-image-eps-vector-illustration-494585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429000"/>
            <a:ext cx="2971800" cy="1938528"/>
          </a:xfrm>
          <a:prstGeom prst="rect">
            <a:avLst/>
          </a:prstGeom>
        </p:spPr>
      </p:pic>
      <p:pic>
        <p:nvPicPr>
          <p:cNvPr id="6" name="Рисунок 5" descr="Locoroc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322" y="3643314"/>
            <a:ext cx="2935924" cy="22145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5786" y="1714488"/>
            <a:ext cx="7643866" cy="1446550"/>
          </a:xfrm>
          <a:prstGeom prst="rect">
            <a:avLst/>
          </a:prstGeom>
          <a:noFill/>
          <a:ln>
            <a:gradFill>
              <a:gsLst>
                <a:gs pos="73000">
                  <a:schemeClr val="accent3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  <a:alpha val="2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innerShdw blurRad="63500" dist="50800" dir="18900000">
              <a:schemeClr val="accent2">
                <a:lumMod val="75000"/>
                <a:alpha val="50000"/>
              </a:schemeClr>
            </a:innerShdw>
          </a:effectLst>
          <a:scene3d>
            <a:camera prst="perspectiveAbove" fov="0">
              <a:rot lat="21594000" lon="600000" rev="0"/>
            </a:camera>
            <a:lightRig rig="freezing" dir="t">
              <a:rot lat="0" lon="0" rev="9600000"/>
            </a:lightRig>
          </a:scene3d>
          <a:sp3d extrusionH="76200" contourW="12700" prstMaterial="legacyWireframe">
            <a:bevelT w="0"/>
            <a:extrusionClr>
              <a:schemeClr val="bg2">
                <a:lumMod val="25000"/>
              </a:schemeClr>
            </a:extrusionClr>
            <a:contourClr>
              <a:schemeClr val="accent2">
                <a:lumMod val="75000"/>
              </a:schemeClr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Занимательное  сольфеджио</a:t>
            </a:r>
            <a:endParaRPr lang="ru-RU" sz="4400" b="1" i="1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pic>
        <p:nvPicPr>
          <p:cNvPr id="7" name="mocart-koncert-dlja-fortepiano-k.271-(mp3-crazy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357158" y="35716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3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ttp://img1.liveinternet.ru/images/attach/c/8/101/497/101497233_fieldphoto1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258" cy="6858000"/>
          </a:xfrm>
          <a:prstGeom prst="rect">
            <a:avLst/>
          </a:prstGeom>
          <a:noFill/>
        </p:spPr>
      </p:pic>
      <p:sp>
        <p:nvSpPr>
          <p:cNvPr id="3" name="Облако 2"/>
          <p:cNvSpPr/>
          <p:nvPr/>
        </p:nvSpPr>
        <p:spPr>
          <a:xfrm>
            <a:off x="642910" y="0"/>
            <a:ext cx="6660683" cy="1714488"/>
          </a:xfrm>
          <a:prstGeom prst="cloud">
            <a:avLst/>
          </a:prstGeom>
          <a:solidFill>
            <a:srgbClr val="D39F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ГАММА</a:t>
            </a:r>
            <a:endParaRPr lang="en-US" sz="3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600" b="1" smtClean="0">
                <a:solidFill>
                  <a:schemeClr val="bg1"/>
                </a:solidFill>
              </a:rPr>
              <a:t>СИ-БЕМОЛЬ МАЖОР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00562" y="3429000"/>
            <a:ext cx="928662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ФА</a:t>
            </a:r>
          </a:p>
          <a:p>
            <a:pPr algn="ctr"/>
            <a:r>
              <a:rPr lang="en-US" sz="2800" b="1" dirty="0" smtClean="0"/>
              <a:t>V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429520" y="1643050"/>
            <a:ext cx="1071570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СИ </a:t>
            </a:r>
            <a:r>
              <a:rPr lang="ru-RU" sz="2000" b="1" dirty="0" smtClean="0"/>
              <a:t>бемоль</a:t>
            </a:r>
          </a:p>
          <a:p>
            <a:pPr algn="ctr"/>
            <a:r>
              <a:rPr lang="en-US" sz="2800" b="1" dirty="0" smtClean="0"/>
              <a:t>I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4286256"/>
            <a:ext cx="928662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РЕ</a:t>
            </a:r>
          </a:p>
          <a:p>
            <a:pPr algn="ctr"/>
            <a:r>
              <a:rPr lang="en-US" sz="2800" b="1" dirty="0" smtClean="0"/>
              <a:t>III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5214950"/>
            <a:ext cx="1071538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СИ </a:t>
            </a:r>
            <a:r>
              <a:rPr lang="ru-RU" sz="2000" b="1" dirty="0" smtClean="0"/>
              <a:t>бемоль</a:t>
            </a:r>
          </a:p>
          <a:p>
            <a:pPr algn="ctr"/>
            <a:r>
              <a:rPr lang="en-US" sz="2800" b="1" dirty="0" smtClean="0"/>
              <a:t>I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357554" y="3857628"/>
            <a:ext cx="1143008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МИ</a:t>
            </a:r>
          </a:p>
          <a:p>
            <a:pPr algn="ctr"/>
            <a:r>
              <a:rPr lang="ru-RU" sz="2000" b="1" dirty="0" smtClean="0"/>
              <a:t>бемоль</a:t>
            </a:r>
          </a:p>
          <a:p>
            <a:pPr algn="ctr"/>
            <a:r>
              <a:rPr lang="en-US" sz="2800" b="1" dirty="0" smtClean="0"/>
              <a:t>IV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500826" y="2357430"/>
            <a:ext cx="928694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ЛЯ</a:t>
            </a:r>
            <a:endParaRPr lang="ru-RU" sz="2000" b="1" dirty="0" smtClean="0"/>
          </a:p>
          <a:p>
            <a:pPr algn="ctr"/>
            <a:r>
              <a:rPr lang="en-US" sz="2800" b="1" dirty="0" smtClean="0"/>
              <a:t>VII</a:t>
            </a:r>
            <a:endParaRPr lang="ru-RU" sz="2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429256" y="2928934"/>
            <a:ext cx="1071570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СОЛЬ</a:t>
            </a:r>
          </a:p>
          <a:p>
            <a:pPr algn="ctr"/>
            <a:r>
              <a:rPr lang="en-US" sz="2800" b="1" dirty="0" smtClean="0"/>
              <a:t>VI</a:t>
            </a:r>
            <a:endParaRPr lang="ru-RU" sz="28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500166" y="4786322"/>
            <a:ext cx="928662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ДО</a:t>
            </a:r>
          </a:p>
          <a:p>
            <a:pPr algn="ctr"/>
            <a:r>
              <a:rPr lang="en-US" sz="2800" b="1" dirty="0" smtClean="0"/>
              <a:t>II</a:t>
            </a:r>
            <a:endParaRPr lang="ru-RU" sz="2800" b="1" dirty="0"/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143116"/>
            <a:ext cx="1289611" cy="175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Рисунок 12" descr="12942099 (1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05707">
            <a:off x="7413501" y="3724424"/>
            <a:ext cx="1544331" cy="1357322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nika-art.com.ua/images/portfolio-00074-b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185" y="0"/>
            <a:ext cx="9244186" cy="6858000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ctrTitle" idx="4294967295"/>
          </p:nvPr>
        </p:nvSpPr>
        <p:spPr>
          <a:xfrm>
            <a:off x="0" y="1"/>
            <a:ext cx="9144000" cy="292893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Путешествие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 страну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музыкальной грамоты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Часть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II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«Умные ступеньки» 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2" name="Picture 4" descr="Скрипичный ключ картинки - Обозреваем врем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00164" y="3786190"/>
            <a:ext cx="5214974" cy="2809876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tco-physics.narod.ru/cl8_6/otr_38.files/slide0049_backgroun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-214338"/>
            <a:ext cx="9501222" cy="7072338"/>
          </a:xfrm>
          <a:prstGeom prst="rect">
            <a:avLst/>
          </a:prstGeom>
          <a:noFill/>
        </p:spPr>
      </p:pic>
      <p:pic>
        <p:nvPicPr>
          <p:cNvPr id="25602" name="Picture 2" descr="http://6494876.ru/images/kids/d12_kids_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-267917"/>
            <a:ext cx="9501222" cy="712591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410775">
            <a:off x="399434" y="833312"/>
            <a:ext cx="511493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РАЗРЕШЕНИЕ СТУПЕНЕЙ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5000636"/>
            <a:ext cx="928662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ДО</a:t>
            </a:r>
          </a:p>
          <a:p>
            <a:pPr algn="ctr"/>
            <a:r>
              <a:rPr lang="en-US" sz="2800" b="1" dirty="0" smtClean="0"/>
              <a:t>I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15074" y="1785926"/>
            <a:ext cx="928662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СИ</a:t>
            </a:r>
          </a:p>
          <a:p>
            <a:pPr algn="ctr"/>
            <a:r>
              <a:rPr lang="en-US" sz="2800" b="1" dirty="0" smtClean="0"/>
              <a:t>VII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00298" y="3929066"/>
            <a:ext cx="928662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МИ</a:t>
            </a:r>
          </a:p>
          <a:p>
            <a:pPr algn="ctr"/>
            <a:r>
              <a:rPr lang="en-US" sz="2800" b="1" dirty="0" smtClean="0"/>
              <a:t>III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71604" y="4500570"/>
            <a:ext cx="928662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РЕ</a:t>
            </a:r>
          </a:p>
          <a:p>
            <a:pPr algn="ctr"/>
            <a:r>
              <a:rPr lang="en-US" sz="2800" b="1" dirty="0" smtClean="0"/>
              <a:t>II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286380" y="2357430"/>
            <a:ext cx="928662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ЛЯ</a:t>
            </a:r>
          </a:p>
          <a:p>
            <a:pPr algn="ctr"/>
            <a:r>
              <a:rPr lang="en-US" sz="2800" b="1" dirty="0" smtClean="0"/>
              <a:t>VI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28992" y="3357562"/>
            <a:ext cx="928662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ФА</a:t>
            </a:r>
          </a:p>
          <a:p>
            <a:pPr algn="ctr"/>
            <a:r>
              <a:rPr lang="en-US" sz="2800" b="1" dirty="0" smtClean="0"/>
              <a:t>IV</a:t>
            </a:r>
            <a:endParaRPr lang="ru-RU" sz="2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357686" y="2857496"/>
            <a:ext cx="928662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СОЛЬ</a:t>
            </a:r>
          </a:p>
          <a:p>
            <a:pPr algn="ctr"/>
            <a:r>
              <a:rPr lang="en-US" sz="2400" b="1" dirty="0" smtClean="0"/>
              <a:t>V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3768" y="1214422"/>
            <a:ext cx="928662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ДО</a:t>
            </a:r>
          </a:p>
          <a:p>
            <a:pPr algn="ctr"/>
            <a:r>
              <a:rPr lang="en-US" sz="2800" b="1" dirty="0" smtClean="0"/>
              <a:t>I</a:t>
            </a:r>
            <a:endParaRPr lang="ru-RU" sz="2800" b="1" dirty="0"/>
          </a:p>
        </p:txBody>
      </p:sp>
      <p:sp>
        <p:nvSpPr>
          <p:cNvPr id="18" name="Выгнутая вверх стрелка 17"/>
          <p:cNvSpPr/>
          <p:nvPr/>
        </p:nvSpPr>
        <p:spPr>
          <a:xfrm rot="20107158">
            <a:off x="6383960" y="579054"/>
            <a:ext cx="1216152" cy="731520"/>
          </a:xfrm>
          <a:prstGeom prst="curved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Выгнутая вправо стрелка 19"/>
          <p:cNvSpPr/>
          <p:nvPr/>
        </p:nvSpPr>
        <p:spPr>
          <a:xfrm rot="4063262">
            <a:off x="5121903" y="3604225"/>
            <a:ext cx="731520" cy="1216152"/>
          </a:xfrm>
          <a:prstGeom prst="curvedLef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Выгнутая вправо стрелка 20"/>
          <p:cNvSpPr/>
          <p:nvPr/>
        </p:nvSpPr>
        <p:spPr>
          <a:xfrm rot="4134024">
            <a:off x="3262144" y="4738386"/>
            <a:ext cx="731520" cy="1216152"/>
          </a:xfrm>
          <a:prstGeom prst="curved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Выгнутая вправо стрелка 21"/>
          <p:cNvSpPr/>
          <p:nvPr/>
        </p:nvSpPr>
        <p:spPr>
          <a:xfrm rot="3887419">
            <a:off x="1483164" y="5839738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Выгнутая вправо стрелка 16"/>
          <p:cNvSpPr/>
          <p:nvPr/>
        </p:nvSpPr>
        <p:spPr>
          <a:xfrm rot="14329611">
            <a:off x="1986883" y="3091437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Выгнутая вправо стрелка 18"/>
          <p:cNvSpPr/>
          <p:nvPr/>
        </p:nvSpPr>
        <p:spPr>
          <a:xfrm rot="14658948">
            <a:off x="3912628" y="2056771"/>
            <a:ext cx="731520" cy="1216152"/>
          </a:xfrm>
          <a:prstGeom prst="curved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tco-physics.narod.ru/cl8_6/otr_38.files/slide0049_backgroun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-214338"/>
            <a:ext cx="9501222" cy="7072338"/>
          </a:xfrm>
          <a:prstGeom prst="rect">
            <a:avLst/>
          </a:prstGeom>
          <a:noFill/>
        </p:spPr>
      </p:pic>
      <p:pic>
        <p:nvPicPr>
          <p:cNvPr id="25602" name="Picture 2" descr="http://6494876.ru/images/kids/d12_kids_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-267917"/>
            <a:ext cx="9501222" cy="712591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410775">
            <a:off x="399434" y="833312"/>
            <a:ext cx="511493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РАЗРЕШЕНИЕ СТУПЕНЕЙ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5000636"/>
            <a:ext cx="928662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ДО</a:t>
            </a:r>
          </a:p>
          <a:p>
            <a:pPr algn="ctr"/>
            <a:r>
              <a:rPr lang="en-US" sz="2800" b="1" dirty="0" smtClean="0"/>
              <a:t>I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15074" y="1785926"/>
            <a:ext cx="928662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СИ</a:t>
            </a:r>
          </a:p>
          <a:p>
            <a:pPr algn="ctr"/>
            <a:r>
              <a:rPr lang="en-US" sz="2800" b="1" dirty="0" smtClean="0"/>
              <a:t>VII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00298" y="3929066"/>
            <a:ext cx="928662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МИ</a:t>
            </a:r>
          </a:p>
          <a:p>
            <a:pPr algn="ctr"/>
            <a:r>
              <a:rPr lang="en-US" sz="2800" b="1" dirty="0" smtClean="0"/>
              <a:t>III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71604" y="4500570"/>
            <a:ext cx="928662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РЕ</a:t>
            </a:r>
          </a:p>
          <a:p>
            <a:pPr algn="ctr"/>
            <a:r>
              <a:rPr lang="en-US" sz="2800" b="1" dirty="0" smtClean="0"/>
              <a:t>II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286380" y="2357430"/>
            <a:ext cx="928662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ЛЯ</a:t>
            </a:r>
          </a:p>
          <a:p>
            <a:pPr algn="ctr"/>
            <a:r>
              <a:rPr lang="en-US" sz="2800" b="1" dirty="0" smtClean="0"/>
              <a:t>VI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28992" y="3357562"/>
            <a:ext cx="928662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ФА</a:t>
            </a:r>
          </a:p>
          <a:p>
            <a:pPr algn="ctr"/>
            <a:r>
              <a:rPr lang="en-US" sz="2800" b="1" dirty="0" smtClean="0"/>
              <a:t>IV</a:t>
            </a:r>
            <a:endParaRPr lang="ru-RU" sz="2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357686" y="2857496"/>
            <a:ext cx="928662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СОЛЬ</a:t>
            </a:r>
          </a:p>
          <a:p>
            <a:pPr algn="ctr"/>
            <a:r>
              <a:rPr lang="en-US" sz="2400" b="1" dirty="0" smtClean="0"/>
              <a:t>V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3768" y="1214422"/>
            <a:ext cx="928662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ДО</a:t>
            </a:r>
          </a:p>
          <a:p>
            <a:pPr algn="ctr"/>
            <a:r>
              <a:rPr lang="en-US" sz="2800" b="1" dirty="0" smtClean="0"/>
              <a:t>I</a:t>
            </a:r>
            <a:endParaRPr lang="ru-RU" sz="2800" b="1" dirty="0"/>
          </a:p>
        </p:txBody>
      </p:sp>
      <p:sp>
        <p:nvSpPr>
          <p:cNvPr id="18" name="Выгнутая вверх стрелка 17"/>
          <p:cNvSpPr/>
          <p:nvPr/>
        </p:nvSpPr>
        <p:spPr>
          <a:xfrm rot="20107158">
            <a:off x="6383960" y="579054"/>
            <a:ext cx="1216152" cy="731520"/>
          </a:xfrm>
          <a:prstGeom prst="curved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Выгнутая вправо стрелка 19"/>
          <p:cNvSpPr/>
          <p:nvPr/>
        </p:nvSpPr>
        <p:spPr>
          <a:xfrm rot="4063262">
            <a:off x="5121903" y="3604225"/>
            <a:ext cx="731520" cy="1216152"/>
          </a:xfrm>
          <a:prstGeom prst="curvedLef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Выгнутая вправо стрелка 20"/>
          <p:cNvSpPr/>
          <p:nvPr/>
        </p:nvSpPr>
        <p:spPr>
          <a:xfrm rot="4134024">
            <a:off x="3262144" y="4738386"/>
            <a:ext cx="731520" cy="1216152"/>
          </a:xfrm>
          <a:prstGeom prst="curved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Выгнутая вправо стрелка 21"/>
          <p:cNvSpPr/>
          <p:nvPr/>
        </p:nvSpPr>
        <p:spPr>
          <a:xfrm rot="3887419">
            <a:off x="1483164" y="5839738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Выгнутая вправо стрелка 16"/>
          <p:cNvSpPr/>
          <p:nvPr/>
        </p:nvSpPr>
        <p:spPr>
          <a:xfrm rot="14329611">
            <a:off x="1986883" y="3091437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Выгнутая вправо стрелка 18"/>
          <p:cNvSpPr/>
          <p:nvPr/>
        </p:nvSpPr>
        <p:spPr>
          <a:xfrm rot="14658948">
            <a:off x="3912628" y="2056771"/>
            <a:ext cx="731520" cy="1216152"/>
          </a:xfrm>
          <a:prstGeom prst="curved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3" name="Рисунок 22" descr="8141018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388" y="3857628"/>
            <a:ext cx="2125528" cy="2424114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  <p:bldP spid="10" grpId="0" animBg="1"/>
      <p:bldP spid="10" grpId="1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tco-physics.narod.ru/cl8_6/otr_38.files/slide0049_backgroun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-214338"/>
            <a:ext cx="9501222" cy="7072338"/>
          </a:xfrm>
          <a:prstGeom prst="rect">
            <a:avLst/>
          </a:prstGeom>
          <a:noFill/>
        </p:spPr>
      </p:pic>
      <p:pic>
        <p:nvPicPr>
          <p:cNvPr id="25602" name="Picture 2" descr="http://6494876.ru/images/kids/d12_kids_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-267917"/>
            <a:ext cx="9501222" cy="712591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410775">
            <a:off x="399434" y="833312"/>
            <a:ext cx="511493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РАЗРЕШЕНИЕ СТУПЕНЕЙ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5000636"/>
            <a:ext cx="928662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РЕ</a:t>
            </a:r>
          </a:p>
          <a:p>
            <a:pPr algn="ctr"/>
            <a:r>
              <a:rPr lang="en-US" sz="2800" b="1" dirty="0" smtClean="0"/>
              <a:t>I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15074" y="1785926"/>
            <a:ext cx="928662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ДО диез</a:t>
            </a:r>
          </a:p>
          <a:p>
            <a:pPr algn="ctr"/>
            <a:r>
              <a:rPr lang="en-US" sz="2800" b="1" dirty="0" smtClean="0"/>
              <a:t>VII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00298" y="3929066"/>
            <a:ext cx="928662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ФА диез</a:t>
            </a:r>
          </a:p>
          <a:p>
            <a:pPr algn="ctr"/>
            <a:r>
              <a:rPr lang="en-US" sz="2800" b="1" dirty="0" smtClean="0"/>
              <a:t>III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71604" y="4500570"/>
            <a:ext cx="928662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МИ</a:t>
            </a:r>
          </a:p>
          <a:p>
            <a:pPr algn="ctr"/>
            <a:r>
              <a:rPr lang="en-US" sz="2800" b="1" dirty="0" smtClean="0"/>
              <a:t>II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286380" y="2357430"/>
            <a:ext cx="928662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СИ</a:t>
            </a:r>
          </a:p>
          <a:p>
            <a:pPr algn="ctr"/>
            <a:r>
              <a:rPr lang="en-US" sz="2800" b="1" dirty="0" smtClean="0"/>
              <a:t>VI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28992" y="3357562"/>
            <a:ext cx="928662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СОЛЬ</a:t>
            </a:r>
          </a:p>
          <a:p>
            <a:pPr algn="ctr"/>
            <a:r>
              <a:rPr lang="en-US" sz="2800" b="1" dirty="0" smtClean="0"/>
              <a:t>IV</a:t>
            </a:r>
            <a:endParaRPr lang="ru-RU" sz="2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357686" y="2857496"/>
            <a:ext cx="928662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ЛЯ</a:t>
            </a:r>
          </a:p>
          <a:p>
            <a:pPr algn="ctr"/>
            <a:r>
              <a:rPr lang="en-US" sz="2400" b="1" dirty="0" smtClean="0"/>
              <a:t>V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3768" y="1214422"/>
            <a:ext cx="928662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РЕ</a:t>
            </a:r>
          </a:p>
          <a:p>
            <a:pPr algn="ctr"/>
            <a:r>
              <a:rPr lang="en-US" sz="2800" b="1" dirty="0" smtClean="0"/>
              <a:t>I</a:t>
            </a:r>
            <a:endParaRPr lang="ru-RU" sz="2800" b="1" dirty="0"/>
          </a:p>
        </p:txBody>
      </p:sp>
      <p:sp>
        <p:nvSpPr>
          <p:cNvPr id="18" name="Выгнутая вверх стрелка 17"/>
          <p:cNvSpPr/>
          <p:nvPr/>
        </p:nvSpPr>
        <p:spPr>
          <a:xfrm rot="20107158">
            <a:off x="6383960" y="579054"/>
            <a:ext cx="1216152" cy="731520"/>
          </a:xfrm>
          <a:prstGeom prst="curved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Выгнутая вправо стрелка 19"/>
          <p:cNvSpPr/>
          <p:nvPr/>
        </p:nvSpPr>
        <p:spPr>
          <a:xfrm rot="4063262">
            <a:off x="5121903" y="3604225"/>
            <a:ext cx="731520" cy="1216152"/>
          </a:xfrm>
          <a:prstGeom prst="curvedLef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Выгнутая вправо стрелка 20"/>
          <p:cNvSpPr/>
          <p:nvPr/>
        </p:nvSpPr>
        <p:spPr>
          <a:xfrm rot="4134024">
            <a:off x="3262144" y="4738386"/>
            <a:ext cx="731520" cy="1216152"/>
          </a:xfrm>
          <a:prstGeom prst="curved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Выгнутая вправо стрелка 21"/>
          <p:cNvSpPr/>
          <p:nvPr/>
        </p:nvSpPr>
        <p:spPr>
          <a:xfrm rot="3887419">
            <a:off x="1483164" y="5839738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Выгнутая вправо стрелка 16"/>
          <p:cNvSpPr/>
          <p:nvPr/>
        </p:nvSpPr>
        <p:spPr>
          <a:xfrm rot="14462584">
            <a:off x="3895899" y="2066361"/>
            <a:ext cx="731520" cy="1216152"/>
          </a:xfrm>
          <a:prstGeom prst="curved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Выгнутая вправо стрелка 18"/>
          <p:cNvSpPr/>
          <p:nvPr/>
        </p:nvSpPr>
        <p:spPr>
          <a:xfrm rot="15003290">
            <a:off x="2045092" y="3086420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tco-physics.narod.ru/cl8_6/otr_38.files/slide0049_backgroun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-214338"/>
            <a:ext cx="9501222" cy="7072338"/>
          </a:xfrm>
          <a:prstGeom prst="rect">
            <a:avLst/>
          </a:prstGeom>
          <a:noFill/>
        </p:spPr>
      </p:pic>
      <p:pic>
        <p:nvPicPr>
          <p:cNvPr id="25602" name="Picture 2" descr="http://6494876.ru/images/kids/d12_kids_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-267917"/>
            <a:ext cx="9501222" cy="712591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410775">
            <a:off x="399434" y="833312"/>
            <a:ext cx="511493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РАЗРЕШЕНИЕ СТУПЕНЕЙ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5000636"/>
            <a:ext cx="928662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РЕ</a:t>
            </a:r>
          </a:p>
          <a:p>
            <a:pPr algn="ctr"/>
            <a:r>
              <a:rPr lang="en-US" sz="2800" b="1" dirty="0" smtClean="0"/>
              <a:t>I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15074" y="1785926"/>
            <a:ext cx="928662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ДО диез</a:t>
            </a:r>
          </a:p>
          <a:p>
            <a:pPr algn="ctr"/>
            <a:r>
              <a:rPr lang="en-US" sz="2800" b="1" dirty="0" smtClean="0"/>
              <a:t>VII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00298" y="3929066"/>
            <a:ext cx="928662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ФА диез</a:t>
            </a:r>
          </a:p>
          <a:p>
            <a:pPr algn="ctr"/>
            <a:r>
              <a:rPr lang="en-US" sz="2800" b="1" dirty="0" smtClean="0"/>
              <a:t>III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71604" y="4500570"/>
            <a:ext cx="928662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МИ</a:t>
            </a:r>
          </a:p>
          <a:p>
            <a:pPr algn="ctr"/>
            <a:r>
              <a:rPr lang="en-US" sz="2800" b="1" dirty="0" smtClean="0"/>
              <a:t>II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286380" y="2357430"/>
            <a:ext cx="928662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СИ</a:t>
            </a:r>
          </a:p>
          <a:p>
            <a:pPr algn="ctr"/>
            <a:r>
              <a:rPr lang="en-US" sz="2800" b="1" dirty="0" smtClean="0"/>
              <a:t>VI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28992" y="3357562"/>
            <a:ext cx="928662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СОЛЬ</a:t>
            </a:r>
          </a:p>
          <a:p>
            <a:pPr algn="ctr"/>
            <a:r>
              <a:rPr lang="en-US" sz="2800" b="1" dirty="0" smtClean="0"/>
              <a:t>IV</a:t>
            </a:r>
            <a:endParaRPr lang="ru-RU" sz="2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357686" y="2857496"/>
            <a:ext cx="928662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ЛЯ</a:t>
            </a:r>
          </a:p>
          <a:p>
            <a:pPr algn="ctr"/>
            <a:r>
              <a:rPr lang="en-US" sz="2400" b="1" dirty="0" smtClean="0"/>
              <a:t>V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3768" y="1214422"/>
            <a:ext cx="928662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РЕ</a:t>
            </a:r>
          </a:p>
          <a:p>
            <a:pPr algn="ctr"/>
            <a:r>
              <a:rPr lang="en-US" sz="2800" b="1" dirty="0" smtClean="0"/>
              <a:t>I</a:t>
            </a:r>
            <a:endParaRPr lang="ru-RU" sz="2800" b="1" dirty="0"/>
          </a:p>
        </p:txBody>
      </p:sp>
      <p:sp>
        <p:nvSpPr>
          <p:cNvPr id="18" name="Выгнутая вверх стрелка 17"/>
          <p:cNvSpPr/>
          <p:nvPr/>
        </p:nvSpPr>
        <p:spPr>
          <a:xfrm rot="20107158">
            <a:off x="6383960" y="579054"/>
            <a:ext cx="1216152" cy="731520"/>
          </a:xfrm>
          <a:prstGeom prst="curved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Выгнутая вправо стрелка 19"/>
          <p:cNvSpPr/>
          <p:nvPr/>
        </p:nvSpPr>
        <p:spPr>
          <a:xfrm rot="4063262">
            <a:off x="5121903" y="3604225"/>
            <a:ext cx="731520" cy="1216152"/>
          </a:xfrm>
          <a:prstGeom prst="curvedLef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Выгнутая вправо стрелка 20"/>
          <p:cNvSpPr/>
          <p:nvPr/>
        </p:nvSpPr>
        <p:spPr>
          <a:xfrm rot="4134024">
            <a:off x="3262144" y="4738386"/>
            <a:ext cx="731520" cy="1216152"/>
          </a:xfrm>
          <a:prstGeom prst="curved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Выгнутая вправо стрелка 21"/>
          <p:cNvSpPr/>
          <p:nvPr/>
        </p:nvSpPr>
        <p:spPr>
          <a:xfrm rot="3887419">
            <a:off x="1483164" y="5839738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Выгнутая вправо стрелка 16"/>
          <p:cNvSpPr/>
          <p:nvPr/>
        </p:nvSpPr>
        <p:spPr>
          <a:xfrm rot="14462584">
            <a:off x="3895899" y="2066361"/>
            <a:ext cx="731520" cy="1216152"/>
          </a:xfrm>
          <a:prstGeom prst="curved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Выгнутая вправо стрелка 18"/>
          <p:cNvSpPr/>
          <p:nvPr/>
        </p:nvSpPr>
        <p:spPr>
          <a:xfrm rot="15003290">
            <a:off x="2045092" y="3086420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3" name="Рисунок 22" descr="1385373228_thumb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808" y="3857628"/>
            <a:ext cx="1829756" cy="2690818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  <p:bldP spid="10" grpId="0" animBg="1"/>
      <p:bldP spid="10" grpId="1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tco-physics.narod.ru/cl8_6/otr_38.files/slide0049_backgroun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-214338"/>
            <a:ext cx="9501222" cy="7072338"/>
          </a:xfrm>
          <a:prstGeom prst="rect">
            <a:avLst/>
          </a:prstGeom>
          <a:noFill/>
        </p:spPr>
      </p:pic>
      <p:pic>
        <p:nvPicPr>
          <p:cNvPr id="24578" name="Picture 2" descr="http://fs1.ppt4web.ru/images/67271/110958/640/img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-267917"/>
            <a:ext cx="9501222" cy="7125917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1357290" y="0"/>
            <a:ext cx="6643734" cy="714356"/>
          </a:xfrm>
          <a:prstGeom prst="ellipse">
            <a:avLst/>
          </a:prstGeom>
          <a:solidFill>
            <a:srgbClr val="659C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СТУПЕНЕВЫЕ ЦЕПОЧКИ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2071678"/>
            <a:ext cx="1071570" cy="107157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71538" y="1428736"/>
            <a:ext cx="1071570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43108" y="785794"/>
            <a:ext cx="1071570" cy="107157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0" y="785794"/>
          <a:ext cx="8429652" cy="6072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4810"/>
                <a:gridCol w="4214842"/>
              </a:tblGrid>
              <a:tr h="32861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8608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85720" y="2571744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</a:t>
            </a:r>
            <a:endParaRPr lang="ru-RU" sz="32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71538" y="2214554"/>
            <a:ext cx="7858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II</a:t>
            </a:r>
            <a:endParaRPr lang="ru-RU" sz="32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857356" y="1785926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III</a:t>
            </a:r>
            <a:endParaRPr lang="ru-RU" sz="32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5500702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</a:t>
            </a:r>
            <a:endParaRPr lang="ru-RU" sz="32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428860" y="5072074"/>
            <a:ext cx="7858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II</a:t>
            </a:r>
            <a:endParaRPr lang="ru-RU" sz="32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643570" y="1928802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III</a:t>
            </a:r>
            <a:endParaRPr lang="ru-RU" sz="32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286248" y="2857496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I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429388" y="1500174"/>
            <a:ext cx="7858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IV</a:t>
            </a:r>
            <a:endParaRPr lang="ru-RU" sz="32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857884" y="4572008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III</a:t>
            </a:r>
            <a:endParaRPr lang="ru-RU" sz="32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4357686" y="5500702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</a:t>
            </a:r>
            <a:endParaRPr lang="ru-RU" sz="3200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286644" y="3857628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V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215206" y="1928802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III</a:t>
            </a:r>
            <a:r>
              <a:rPr lang="en-US" dirty="0" smtClean="0">
                <a:solidFill>
                  <a:srgbClr val="C00000"/>
                </a:solidFill>
              </a:rPr>
              <a:t>I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643042" y="4643446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III</a:t>
            </a:r>
            <a:endParaRPr lang="ru-RU" sz="3200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214678" y="5429264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I</a:t>
            </a:r>
            <a:r>
              <a:rPr lang="en-US" sz="3200" b="1" dirty="0" smtClean="0">
                <a:solidFill>
                  <a:srgbClr val="C00000"/>
                </a:solidFill>
              </a:rPr>
              <a:t>I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5" name="Круговая стрелка 34"/>
          <p:cNvSpPr/>
          <p:nvPr/>
        </p:nvSpPr>
        <p:spPr>
          <a:xfrm rot="1720823">
            <a:off x="6580881" y="851189"/>
            <a:ext cx="1264160" cy="154991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Круговая стрелка 37"/>
          <p:cNvSpPr/>
          <p:nvPr/>
        </p:nvSpPr>
        <p:spPr>
          <a:xfrm rot="1720823">
            <a:off x="2651791" y="4351652"/>
            <a:ext cx="1264160" cy="154991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Круговая стрелка 38"/>
          <p:cNvSpPr/>
          <p:nvPr/>
        </p:nvSpPr>
        <p:spPr>
          <a:xfrm rot="20342746">
            <a:off x="1164002" y="1103465"/>
            <a:ext cx="1264160" cy="1549912"/>
          </a:xfrm>
          <a:prstGeom prst="circular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2" name="Рисунок 41" descr="110640323_tsov8blu9d6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61085">
            <a:off x="7358082" y="4953000"/>
            <a:ext cx="1219200" cy="19050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tco-physics.narod.ru/cl8_6/otr_38.files/slide0049_backgroun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0"/>
            <a:ext cx="9501222" cy="7072338"/>
          </a:xfrm>
          <a:prstGeom prst="rect">
            <a:avLst/>
          </a:prstGeom>
          <a:noFill/>
        </p:spPr>
      </p:pic>
      <p:pic>
        <p:nvPicPr>
          <p:cNvPr id="23554" name="Picture 2" descr="http://fs1.ppt4web.ru/images/67271/110958/640/img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-53611"/>
            <a:ext cx="9501222" cy="712591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2071678"/>
            <a:ext cx="1071570" cy="107157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71538" y="1428736"/>
            <a:ext cx="1071570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43108" y="785794"/>
            <a:ext cx="1071570" cy="107157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0" y="785794"/>
          <a:ext cx="8429652" cy="5786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4810"/>
                <a:gridCol w="4214842"/>
              </a:tblGrid>
              <a:tr h="300039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8608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857356" y="2571744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</a:t>
            </a:r>
            <a:endParaRPr lang="ru-RU" sz="32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71538" y="2214554"/>
            <a:ext cx="7858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II</a:t>
            </a:r>
            <a:endParaRPr lang="ru-RU" sz="32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85720" y="1785926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III</a:t>
            </a:r>
            <a:endParaRPr lang="ru-RU" sz="32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000100" y="5214950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</a:t>
            </a:r>
            <a:endParaRPr lang="ru-RU" sz="32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785918" y="4857760"/>
            <a:ext cx="7858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II</a:t>
            </a:r>
            <a:endParaRPr lang="ru-RU" sz="32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286248" y="1928802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III</a:t>
            </a:r>
            <a:endParaRPr lang="ru-RU" sz="32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643834" y="2928934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I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072066" y="1571612"/>
            <a:ext cx="7858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IV</a:t>
            </a:r>
            <a:endParaRPr lang="ru-RU" sz="32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4286248" y="4929198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III</a:t>
            </a:r>
            <a:endParaRPr lang="ru-RU" sz="3200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6929454" y="4071942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V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858016" y="1928802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III</a:t>
            </a:r>
            <a:r>
              <a:rPr lang="en-US" dirty="0" smtClean="0">
                <a:solidFill>
                  <a:srgbClr val="C00000"/>
                </a:solidFill>
              </a:rPr>
              <a:t>I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0" y="4429132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III</a:t>
            </a:r>
            <a:endParaRPr lang="ru-RU" sz="3200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357554" y="5357826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I</a:t>
            </a:r>
            <a:r>
              <a:rPr lang="en-US" sz="3200" b="1" dirty="0" smtClean="0">
                <a:solidFill>
                  <a:srgbClr val="C00000"/>
                </a:solidFill>
              </a:rPr>
              <a:t>I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42" name="Рисунок 41" descr="110640323_tsov8blu9d6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61085">
            <a:off x="6444704" y="5227342"/>
            <a:ext cx="1219200" cy="1905000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5857884" y="1214422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V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4" name="Круговая стрелка 33"/>
          <p:cNvSpPr/>
          <p:nvPr/>
        </p:nvSpPr>
        <p:spPr>
          <a:xfrm rot="20342746">
            <a:off x="5164530" y="603399"/>
            <a:ext cx="1264160" cy="1549912"/>
          </a:xfrm>
          <a:prstGeom prst="circular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357818" y="4071942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V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143636" y="3786190"/>
            <a:ext cx="7858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VI</a:t>
            </a:r>
            <a:endParaRPr lang="ru-RU" sz="3200" b="1" dirty="0"/>
          </a:p>
        </p:txBody>
      </p:sp>
      <p:sp>
        <p:nvSpPr>
          <p:cNvPr id="40" name="Круговая стрелка 39"/>
          <p:cNvSpPr/>
          <p:nvPr/>
        </p:nvSpPr>
        <p:spPr>
          <a:xfrm rot="20674953">
            <a:off x="2683573" y="4783597"/>
            <a:ext cx="1264160" cy="154991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643834" y="4929198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III</a:t>
            </a:r>
            <a:endParaRPr lang="ru-RU" sz="3200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2571736" y="5786454"/>
            <a:ext cx="7858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VII</a:t>
            </a:r>
            <a:endParaRPr lang="ru-RU" sz="3200" b="1" dirty="0"/>
          </a:p>
        </p:txBody>
      </p:sp>
      <p:sp>
        <p:nvSpPr>
          <p:cNvPr id="44" name="Выгнутая вниз стрелка 43"/>
          <p:cNvSpPr/>
          <p:nvPr/>
        </p:nvSpPr>
        <p:spPr>
          <a:xfrm rot="1435085">
            <a:off x="1214414" y="3071810"/>
            <a:ext cx="1285884" cy="71438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5" name="Выгнутая вниз стрелка 44"/>
          <p:cNvSpPr/>
          <p:nvPr/>
        </p:nvSpPr>
        <p:spPr>
          <a:xfrm rot="810456">
            <a:off x="6209283" y="4569426"/>
            <a:ext cx="1285884" cy="71438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00298" y="142852"/>
            <a:ext cx="35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00B050"/>
                </a:solidFill>
              </a:rPr>
              <a:t>Ступеневые</a:t>
            </a:r>
            <a:r>
              <a:rPr lang="ru-RU" sz="2800" b="1" dirty="0" smtClean="0">
                <a:solidFill>
                  <a:srgbClr val="00B050"/>
                </a:solidFill>
              </a:rPr>
              <a:t> цепочки</a:t>
            </a:r>
            <a:endParaRPr lang="ru-RU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tco-physics.narod.ru/cl8_6/otr_38.files/slide0049_backgroun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0"/>
            <a:ext cx="9501222" cy="7072338"/>
          </a:xfrm>
          <a:prstGeom prst="rect">
            <a:avLst/>
          </a:prstGeom>
          <a:noFill/>
        </p:spPr>
      </p:pic>
      <p:pic>
        <p:nvPicPr>
          <p:cNvPr id="39" name="Picture 2" descr="http://fs1.ppt4web.ru/images/67271/110958/640/img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-53611"/>
            <a:ext cx="9501222" cy="712591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2071678"/>
            <a:ext cx="1071570" cy="107157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71538" y="1428736"/>
            <a:ext cx="1071570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43108" y="785794"/>
            <a:ext cx="1071570" cy="107157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0" y="785794"/>
          <a:ext cx="8429652" cy="5786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4810"/>
                <a:gridCol w="4214842"/>
              </a:tblGrid>
              <a:tr h="300039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8608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857356" y="2571744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III</a:t>
            </a:r>
            <a:endParaRPr lang="ru-RU" sz="32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71538" y="2214554"/>
            <a:ext cx="7858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IV</a:t>
            </a:r>
            <a:endParaRPr lang="ru-RU" sz="32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85720" y="1785926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V</a:t>
            </a:r>
            <a:endParaRPr lang="ru-RU" sz="32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286248" y="2643182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V</a:t>
            </a:r>
            <a:endParaRPr lang="ru-RU" sz="3200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85786" y="4500570"/>
            <a:ext cx="7858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VI</a:t>
            </a:r>
            <a:endParaRPr lang="ru-RU" sz="32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500694" y="4786322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III</a:t>
            </a:r>
            <a:endParaRPr lang="ru-RU" sz="3200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6643702" y="1500174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rgbClr val="C00000"/>
                </a:solidFill>
              </a:rPr>
              <a:t>II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0" y="4857760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V</a:t>
            </a:r>
            <a:endParaRPr lang="ru-RU" sz="3200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071802" y="5643578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I</a:t>
            </a:r>
            <a:r>
              <a:rPr lang="en-US" sz="3200" b="1" dirty="0" smtClean="0">
                <a:solidFill>
                  <a:srgbClr val="C00000"/>
                </a:solidFill>
              </a:rPr>
              <a:t>I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42" name="Рисунок 41" descr="110640323_tsov8blu9d6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61085">
            <a:off x="7444836" y="5013029"/>
            <a:ext cx="1219200" cy="1905000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1571604" y="4857760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V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286248" y="4000504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V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286512" y="5143512"/>
            <a:ext cx="7858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II</a:t>
            </a:r>
            <a:endParaRPr lang="ru-RU" sz="3200" b="1" dirty="0"/>
          </a:p>
        </p:txBody>
      </p:sp>
      <p:sp>
        <p:nvSpPr>
          <p:cNvPr id="40" name="Круговая стрелка 39"/>
          <p:cNvSpPr/>
          <p:nvPr/>
        </p:nvSpPr>
        <p:spPr>
          <a:xfrm rot="944173">
            <a:off x="1043709" y="3928571"/>
            <a:ext cx="1264160" cy="154991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072330" y="4857760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III</a:t>
            </a:r>
            <a:endParaRPr lang="ru-RU" sz="3200" b="1" dirty="0"/>
          </a:p>
        </p:txBody>
      </p:sp>
      <p:sp>
        <p:nvSpPr>
          <p:cNvPr id="35" name="Выгнутая вниз стрелка 34"/>
          <p:cNvSpPr/>
          <p:nvPr/>
        </p:nvSpPr>
        <p:spPr>
          <a:xfrm rot="790700">
            <a:off x="1232579" y="3158929"/>
            <a:ext cx="1285884" cy="71438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Круговая стрелка 37"/>
          <p:cNvSpPr/>
          <p:nvPr/>
        </p:nvSpPr>
        <p:spPr>
          <a:xfrm rot="20674953">
            <a:off x="6398350" y="4212093"/>
            <a:ext cx="1264160" cy="1549912"/>
          </a:xfrm>
          <a:prstGeom prst="circular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072066" y="2285992"/>
            <a:ext cx="7858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VI</a:t>
            </a:r>
            <a:endParaRPr lang="ru-RU" sz="3200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857884" y="1857364"/>
            <a:ext cx="7858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VII</a:t>
            </a:r>
            <a:endParaRPr lang="ru-RU" sz="3200" b="1" dirty="0"/>
          </a:p>
        </p:txBody>
      </p:sp>
      <p:sp>
        <p:nvSpPr>
          <p:cNvPr id="34" name="Круговая стрелка 33"/>
          <p:cNvSpPr/>
          <p:nvPr/>
        </p:nvSpPr>
        <p:spPr>
          <a:xfrm rot="20630597">
            <a:off x="5938080" y="921117"/>
            <a:ext cx="1264160" cy="154991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500298" y="142852"/>
            <a:ext cx="35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00B050"/>
                </a:solidFill>
              </a:rPr>
              <a:t>Ступеневые</a:t>
            </a:r>
            <a:r>
              <a:rPr lang="ru-RU" sz="2800" b="1" dirty="0" smtClean="0">
                <a:solidFill>
                  <a:srgbClr val="00B050"/>
                </a:solidFill>
              </a:rPr>
              <a:t> цепочки</a:t>
            </a:r>
            <a:endParaRPr lang="ru-RU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tco-physics.narod.ru/cl8_6/otr_38.files/slide0049_backgroun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0"/>
            <a:ext cx="9501222" cy="7072338"/>
          </a:xfrm>
          <a:prstGeom prst="rect">
            <a:avLst/>
          </a:prstGeom>
          <a:noFill/>
        </p:spPr>
      </p:pic>
      <p:pic>
        <p:nvPicPr>
          <p:cNvPr id="25" name="Picture 2" descr="http://fs1.ppt4web.ru/images/67271/110958/640/img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-53611"/>
            <a:ext cx="9501222" cy="712591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2071678"/>
            <a:ext cx="1071570" cy="107157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71538" y="1428736"/>
            <a:ext cx="1071570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43108" y="785794"/>
            <a:ext cx="1071570" cy="107157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0" y="785794"/>
          <a:ext cx="8429652" cy="5786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4810"/>
                <a:gridCol w="4214842"/>
              </a:tblGrid>
              <a:tr h="300039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8608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571736" y="2571744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V</a:t>
            </a:r>
            <a:endParaRPr lang="ru-RU" sz="32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00100" y="1714488"/>
            <a:ext cx="7858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VII</a:t>
            </a:r>
            <a:endParaRPr lang="ru-RU" sz="32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14282" y="1357298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</a:t>
            </a:r>
            <a:endParaRPr lang="ru-RU" sz="32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715008" y="2714620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V</a:t>
            </a:r>
            <a:endParaRPr lang="ru-RU" sz="32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6357950" y="5214950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III</a:t>
            </a:r>
            <a:endParaRPr lang="ru-RU" sz="3200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4286248" y="1500174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rgbClr val="C00000"/>
                </a:solidFill>
              </a:rPr>
              <a:t>II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214678" y="3929066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</a:t>
            </a:r>
            <a:endParaRPr lang="ru-RU" sz="3200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142844" y="5786454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I</a:t>
            </a:r>
            <a:r>
              <a:rPr lang="en-US" sz="3200" b="1" dirty="0" smtClean="0">
                <a:solidFill>
                  <a:srgbClr val="C00000"/>
                </a:solidFill>
              </a:rPr>
              <a:t>I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42" name="Рисунок 41" descr="110640323_tsov8blu9d6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61085">
            <a:off x="7301959" y="3655706"/>
            <a:ext cx="1219200" cy="1905000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2285984" y="4786322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V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286644" y="5786454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I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286248" y="3929066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</a:t>
            </a:r>
            <a:endParaRPr lang="ru-RU" sz="3200" b="1" dirty="0"/>
          </a:p>
        </p:txBody>
      </p:sp>
      <p:sp>
        <p:nvSpPr>
          <p:cNvPr id="35" name="Выгнутая вниз стрелка 34"/>
          <p:cNvSpPr/>
          <p:nvPr/>
        </p:nvSpPr>
        <p:spPr>
          <a:xfrm rot="790700">
            <a:off x="1921858" y="2994670"/>
            <a:ext cx="1285884" cy="71438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785918" y="2143116"/>
            <a:ext cx="7858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VI</a:t>
            </a:r>
            <a:endParaRPr lang="ru-RU" sz="3200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7000892" y="1571612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rgbClr val="C00000"/>
                </a:solidFill>
              </a:rPr>
              <a:t>II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357818" y="4643446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V</a:t>
            </a:r>
            <a:endParaRPr lang="ru-RU" sz="3200" b="1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1214414" y="5286388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III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00298" y="142852"/>
            <a:ext cx="35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00B050"/>
                </a:solidFill>
              </a:rPr>
              <a:t>Ступеневые</a:t>
            </a:r>
            <a:r>
              <a:rPr lang="ru-RU" sz="2800" b="1" dirty="0" smtClean="0">
                <a:solidFill>
                  <a:srgbClr val="00B050"/>
                </a:solidFill>
              </a:rPr>
              <a:t> цепочки</a:t>
            </a:r>
            <a:endParaRPr lang="ru-RU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iano-music-notes-backgrounds-pp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slide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 descr="novosti-6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290" y="4000504"/>
            <a:ext cx="2428892" cy="2574626"/>
          </a:xfrm>
          <a:prstGeom prst="rect">
            <a:avLst/>
          </a:prstGeom>
        </p:spPr>
      </p:pic>
      <p:pic>
        <p:nvPicPr>
          <p:cNvPr id="10" name="Рисунок 9" descr="Нотки-птички-мамы-и-малыши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941534">
            <a:off x="7001453" y="3414978"/>
            <a:ext cx="1732928" cy="18276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1670" y="357166"/>
            <a:ext cx="5522281" cy="357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Татьяна Шихова</a:t>
            </a:r>
          </a:p>
          <a:p>
            <a:pPr algn="ctr"/>
            <a:endParaRPr lang="ru-RU" sz="2000" b="1" dirty="0" smtClean="0"/>
          </a:p>
          <a:p>
            <a:pPr algn="ctr"/>
            <a:r>
              <a:rPr lang="ru-RU" sz="5400" b="1" dirty="0" smtClean="0">
                <a:solidFill>
                  <a:srgbClr val="FF3300"/>
                </a:solidFill>
              </a:rPr>
              <a:t>Занимательное </a:t>
            </a:r>
          </a:p>
          <a:p>
            <a:pPr algn="ctr"/>
            <a:r>
              <a:rPr lang="ru-RU" sz="5400" b="1" dirty="0" smtClean="0">
                <a:solidFill>
                  <a:srgbClr val="FF3300"/>
                </a:solidFill>
              </a:rPr>
              <a:t>сольфеджио</a:t>
            </a:r>
          </a:p>
          <a:p>
            <a:pPr algn="ctr"/>
            <a:r>
              <a:rPr lang="ru-RU" sz="2800" dirty="0" smtClean="0">
                <a:solidFill>
                  <a:srgbClr val="CC3300"/>
                </a:solidFill>
              </a:rPr>
              <a:t>учебное пособие</a:t>
            </a:r>
          </a:p>
          <a:p>
            <a:pPr algn="ctr"/>
            <a:r>
              <a:rPr lang="ru-RU" sz="3200" b="1" dirty="0" smtClean="0">
                <a:solidFill>
                  <a:srgbClr val="003399"/>
                </a:solidFill>
              </a:rPr>
              <a:t>для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9900CC"/>
                </a:solidFill>
              </a:rPr>
              <a:t>начинающих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FF6600"/>
                </a:solidFill>
              </a:rPr>
              <a:t>музыкантов</a:t>
            </a:r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857620" y="5000636"/>
            <a:ext cx="2541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г. Ухта</a:t>
            </a:r>
          </a:p>
          <a:p>
            <a:pPr algn="ctr"/>
            <a:r>
              <a:rPr lang="ru-RU" dirty="0" smtClean="0"/>
              <a:t>Детский Центр Искусств</a:t>
            </a:r>
          </a:p>
          <a:p>
            <a:pPr algn="ctr"/>
            <a:r>
              <a:rPr lang="ru-RU" dirty="0" smtClean="0"/>
              <a:t>2019 </a:t>
            </a:r>
            <a:r>
              <a:rPr lang="ru-RU" dirty="0" smtClean="0"/>
              <a:t>год</a:t>
            </a:r>
            <a:endParaRPr lang="ru-RU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tco-physics.narod.ru/cl8_6/otr_38.files/slide0049_backgroun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-214338"/>
            <a:ext cx="9501222" cy="7072338"/>
          </a:xfrm>
          <a:prstGeom prst="rect">
            <a:avLst/>
          </a:prstGeom>
          <a:noFill/>
        </p:spPr>
      </p:pic>
      <p:pic>
        <p:nvPicPr>
          <p:cNvPr id="27" name="Picture 2" descr="http://fs1.ppt4web.ru/images/67271/110958/640/img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-53611"/>
            <a:ext cx="9501222" cy="7125917"/>
          </a:xfrm>
          <a:prstGeom prst="rect">
            <a:avLst/>
          </a:prstGeom>
          <a:noFill/>
        </p:spPr>
      </p:pic>
      <p:pic>
        <p:nvPicPr>
          <p:cNvPr id="30" name="Picture 2" descr="http://player.myshared.ru/769721/data/images/img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57222" y="-500090"/>
            <a:ext cx="9600042" cy="735809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2071678"/>
            <a:ext cx="1071570" cy="107157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71538" y="1428736"/>
            <a:ext cx="1071570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0" y="1071522"/>
          <a:ext cx="8429652" cy="5786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4810"/>
                <a:gridCol w="4214842"/>
              </a:tblGrid>
              <a:tr h="300039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8608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85720" y="2000240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</a:t>
            </a:r>
            <a:endParaRPr lang="ru-RU" sz="32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71538" y="1571612"/>
            <a:ext cx="7858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II</a:t>
            </a:r>
            <a:endParaRPr lang="ru-RU" sz="32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500298" y="4357694"/>
            <a:ext cx="7858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II</a:t>
            </a:r>
            <a:endParaRPr lang="ru-RU" sz="32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500958" y="4786322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I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143504" y="2428868"/>
            <a:ext cx="7858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VII</a:t>
            </a:r>
            <a:endParaRPr lang="ru-RU" sz="3200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286116" y="4857760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I</a:t>
            </a:r>
            <a:r>
              <a:rPr lang="en-US" sz="3200" b="1" dirty="0" smtClean="0">
                <a:solidFill>
                  <a:srgbClr val="C00000"/>
                </a:solidFill>
              </a:rPr>
              <a:t>I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5" name="Круговая стрелка 34"/>
          <p:cNvSpPr/>
          <p:nvPr/>
        </p:nvSpPr>
        <p:spPr>
          <a:xfrm rot="1187385">
            <a:off x="1305312" y="947886"/>
            <a:ext cx="1264160" cy="1513686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2" name="Рисунок 41" descr="110640323_tsov8blu9d6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61085">
            <a:off x="7944901" y="4797731"/>
            <a:ext cx="1219200" cy="19050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857356" y="2000240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</a:t>
            </a:r>
            <a:endParaRPr lang="ru-RU" sz="3200" b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5929322" y="2071678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I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143504" y="4357694"/>
            <a:ext cx="7858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II</a:t>
            </a:r>
            <a:endParaRPr lang="ru-RU" sz="3200" b="1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6715140" y="5143512"/>
            <a:ext cx="7858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VII</a:t>
            </a:r>
            <a:endParaRPr lang="ru-RU" sz="3200" b="1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4357686" y="2071678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I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928662" y="5143512"/>
            <a:ext cx="7858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VII</a:t>
            </a:r>
            <a:endParaRPr lang="ru-RU" sz="3200" b="1" dirty="0"/>
          </a:p>
        </p:txBody>
      </p:sp>
      <p:sp>
        <p:nvSpPr>
          <p:cNvPr id="45" name="Выгнутая вниз стрелка 44"/>
          <p:cNvSpPr/>
          <p:nvPr/>
        </p:nvSpPr>
        <p:spPr>
          <a:xfrm rot="20091732">
            <a:off x="5575205" y="3000150"/>
            <a:ext cx="1143008" cy="60564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20799599">
            <a:off x="-208971" y="391298"/>
            <a:ext cx="35178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Вспомогательные ступени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20799599">
            <a:off x="6395535" y="747635"/>
            <a:ext cx="221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</a:rPr>
              <a:t>опевание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8" name="Стрелка вправо 37"/>
          <p:cNvSpPr/>
          <p:nvPr/>
        </p:nvSpPr>
        <p:spPr>
          <a:xfrm rot="19490418">
            <a:off x="1608601" y="5504650"/>
            <a:ext cx="1428760" cy="500066"/>
          </a:xfrm>
          <a:prstGeom prst="rightArrow">
            <a:avLst/>
          </a:prstGeom>
          <a:solidFill>
            <a:srgbClr val="E2E2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терция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9" name="Стрелка вправо 38"/>
          <p:cNvSpPr/>
          <p:nvPr/>
        </p:nvSpPr>
        <p:spPr>
          <a:xfrm rot="2040859">
            <a:off x="5304017" y="5428917"/>
            <a:ext cx="1428760" cy="500066"/>
          </a:xfrm>
          <a:prstGeom prst="rightArrow">
            <a:avLst/>
          </a:prstGeom>
          <a:solidFill>
            <a:srgbClr val="E2E2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терция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tco-physics.narod.ru/cl8_6/otr_38.files/slide0049_backgroun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-214338"/>
            <a:ext cx="9501222" cy="7072338"/>
          </a:xfrm>
          <a:prstGeom prst="rect">
            <a:avLst/>
          </a:prstGeom>
          <a:noFill/>
        </p:spPr>
      </p:pic>
      <p:pic>
        <p:nvPicPr>
          <p:cNvPr id="19458" name="Picture 2" descr="http://player.myshared.ru/769721/data/images/img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-214337"/>
            <a:ext cx="9600042" cy="7072338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20" y="1357298"/>
          <a:ext cx="8358246" cy="5103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80"/>
                <a:gridCol w="4071966"/>
              </a:tblGrid>
              <a:tr h="51038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00034" y="5286388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I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71670" y="4143380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III</a:t>
            </a:r>
            <a:endParaRPr lang="ru-RU" sz="3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643306" y="3143248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V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4876" y="3143248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V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00694" y="3643314"/>
            <a:ext cx="785818" cy="7143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IV</a:t>
            </a:r>
            <a:endParaRPr lang="ru-RU" sz="32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286512" y="4143380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III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72009734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1571612"/>
            <a:ext cx="1815318" cy="1717291"/>
          </a:xfrm>
          <a:prstGeom prst="rect">
            <a:avLst/>
          </a:prstGeom>
        </p:spPr>
      </p:pic>
      <p:pic>
        <p:nvPicPr>
          <p:cNvPr id="18" name="Рисунок 17" descr="106446744_5402287_butterfly23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893124">
            <a:off x="7071900" y="1586554"/>
            <a:ext cx="1255408" cy="11554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20667832">
            <a:off x="179395" y="295467"/>
            <a:ext cx="2286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ТРЕЗВУЧИЕ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20667832">
            <a:off x="6323063" y="295467"/>
            <a:ext cx="2286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ТРЕЗВУЧИЕ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857488" y="3643314"/>
            <a:ext cx="785818" cy="7143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IV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285852" y="4714884"/>
            <a:ext cx="785818" cy="7143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II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072330" y="4643446"/>
            <a:ext cx="785818" cy="7143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II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58148" y="5143512"/>
            <a:ext cx="785818" cy="7143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I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4" name="Рисунок 23" descr="12942099 (1)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88032">
            <a:off x="3607599" y="5005938"/>
            <a:ext cx="1866896" cy="1640827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9" grpId="0"/>
      <p:bldP spid="20" grpId="0" animBg="1"/>
      <p:bldP spid="20" grpId="1" animBg="1"/>
      <p:bldP spid="21" grpId="0" animBg="1"/>
      <p:bldP spid="21" grpId="1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nika-art.com.ua/images/portfolio-00074-b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185" y="0"/>
            <a:ext cx="9244186" cy="6858000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ctrTitle" idx="4294967295"/>
          </p:nvPr>
        </p:nvSpPr>
        <p:spPr>
          <a:xfrm>
            <a:off x="0" y="1"/>
            <a:ext cx="9144000" cy="285749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Путешествие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 страну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музыкальной грамоты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Часть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III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«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Попевки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»</a:t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2" name="Picture 4" descr="Скрипичный ключ картинки - Обозреваем врем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00164" y="3786190"/>
            <a:ext cx="5214974" cy="2809876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tco-physics.narod.ru/cl8_6/otr_38.files/slide0049_backgroun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9749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 rot="20853632">
            <a:off x="2037690" y="35442"/>
            <a:ext cx="5143536" cy="157163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Кошкин дом</a:t>
            </a:r>
            <a:endParaRPr lang="ru-RU" sz="4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1928802"/>
            <a:ext cx="2286016" cy="2000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СОЛЬ</a:t>
            </a:r>
            <a:endParaRPr lang="en-US" sz="2800" b="1" dirty="0" smtClean="0"/>
          </a:p>
          <a:p>
            <a:pPr algn="ctr"/>
            <a:r>
              <a:rPr lang="en-US" sz="2800" b="1" dirty="0" smtClean="0"/>
              <a:t>V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14876" y="1142984"/>
            <a:ext cx="2357454" cy="2000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ЛЯ</a:t>
            </a:r>
            <a:endParaRPr lang="en-US" sz="2800" b="1" dirty="0" smtClean="0"/>
          </a:p>
          <a:p>
            <a:pPr algn="ctr"/>
            <a:r>
              <a:rPr lang="en-US" sz="2800" b="1" dirty="0" smtClean="0"/>
              <a:t>VI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71736" y="3929066"/>
            <a:ext cx="371477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I              </a:t>
            </a:r>
            <a:r>
              <a:rPr lang="ru-RU" sz="4400" b="1" dirty="0" smtClean="0"/>
              <a:t>   </a:t>
            </a:r>
            <a:r>
              <a:rPr lang="en-US" sz="4400" b="1" dirty="0" smtClean="0"/>
              <a:t>I</a:t>
            </a:r>
          </a:p>
          <a:p>
            <a:r>
              <a:rPr lang="en-US" sz="4400" b="1" dirty="0" smtClean="0"/>
              <a:t>I               </a:t>
            </a:r>
            <a:r>
              <a:rPr lang="ru-RU" sz="4400" b="1" dirty="0" smtClean="0"/>
              <a:t>  </a:t>
            </a:r>
            <a:r>
              <a:rPr lang="en-US" sz="4400" b="1" dirty="0" smtClean="0"/>
              <a:t>I</a:t>
            </a:r>
          </a:p>
          <a:p>
            <a:r>
              <a:rPr lang="en-US" sz="3200" b="1" dirty="0" smtClean="0"/>
              <a:t>I</a:t>
            </a:r>
            <a:r>
              <a:rPr lang="ru-RU" sz="3200" b="1" dirty="0" smtClean="0"/>
              <a:t>       </a:t>
            </a:r>
            <a:r>
              <a:rPr lang="en-US" sz="3200" b="1" dirty="0" smtClean="0"/>
              <a:t>I                </a:t>
            </a:r>
            <a:r>
              <a:rPr lang="en-US" sz="3200" b="1" dirty="0" err="1" smtClean="0"/>
              <a:t>I</a:t>
            </a:r>
            <a:r>
              <a:rPr lang="ru-RU" sz="3200" b="1" dirty="0" smtClean="0"/>
              <a:t>      </a:t>
            </a:r>
            <a:r>
              <a:rPr lang="en-US" sz="3200" b="1" dirty="0" smtClean="0"/>
              <a:t>I </a:t>
            </a:r>
          </a:p>
          <a:p>
            <a:r>
              <a:rPr lang="en-US" sz="3200" b="1" dirty="0" smtClean="0"/>
              <a:t>I</a:t>
            </a:r>
            <a:r>
              <a:rPr lang="ru-RU" sz="3200" b="1" dirty="0" smtClean="0"/>
              <a:t>       </a:t>
            </a:r>
            <a:r>
              <a:rPr lang="en-US" sz="3200" b="1" dirty="0" smtClean="0"/>
              <a:t>I          </a:t>
            </a:r>
            <a:r>
              <a:rPr lang="en-US" sz="4000" b="1" dirty="0" smtClean="0"/>
              <a:t>    </a:t>
            </a:r>
            <a:r>
              <a:rPr lang="ru-RU" sz="4000" b="1" dirty="0" smtClean="0"/>
              <a:t> </a:t>
            </a:r>
            <a:r>
              <a:rPr lang="en-US" sz="4400" b="1" dirty="0" smtClean="0"/>
              <a:t>I</a:t>
            </a:r>
            <a:endParaRPr lang="ru-RU" sz="4400" b="1" dirty="0"/>
          </a:p>
        </p:txBody>
      </p:sp>
      <p:pic>
        <p:nvPicPr>
          <p:cNvPr id="8" name="Рисунок 7" descr="12942099 (1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71179">
            <a:off x="6772571" y="4095542"/>
            <a:ext cx="1950734" cy="1714512"/>
          </a:xfrm>
          <a:prstGeom prst="rect">
            <a:avLst/>
          </a:prstGeom>
        </p:spPr>
      </p:pic>
      <p:pic>
        <p:nvPicPr>
          <p:cNvPr id="19458" name="Picture 2" descr="http://wecherok.ucoz.ru/_fr/22/6119957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0"/>
            <a:ext cx="2381250" cy="238125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4071942"/>
            <a:ext cx="30003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Дон, дон</a:t>
            </a:r>
          </a:p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Дон, дон,</a:t>
            </a:r>
          </a:p>
          <a:p>
            <a:r>
              <a:rPr lang="ru-RU" sz="3200" dirty="0" err="1" smtClean="0">
                <a:solidFill>
                  <a:schemeClr val="tx2">
                    <a:lumMod val="50000"/>
                  </a:schemeClr>
                </a:solidFill>
              </a:rPr>
              <a:t>За-го-рел-ся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</a:p>
          <a:p>
            <a:r>
              <a:rPr lang="ru-RU" sz="3200" dirty="0" err="1" smtClean="0">
                <a:solidFill>
                  <a:schemeClr val="tx2">
                    <a:lumMod val="50000"/>
                  </a:schemeClr>
                </a:solidFill>
              </a:rPr>
              <a:t>Кош-кин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дом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214942" y="2285992"/>
            <a:ext cx="1357322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/>
          </a:p>
          <a:p>
            <a:pPr algn="ctr"/>
            <a:endParaRPr lang="ru-RU" dirty="0"/>
          </a:p>
        </p:txBody>
      </p:sp>
      <p:pic>
        <p:nvPicPr>
          <p:cNvPr id="2" name="Picture 6" descr="http://tco-physics.narod.ru/cl8_6/otr_38.files/slide0049_backgroun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251"/>
            <a:ext cx="9144000" cy="6849749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 rot="20887920">
            <a:off x="214282" y="642918"/>
            <a:ext cx="4500594" cy="128588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КОЛОКОЛЬЧИК</a:t>
            </a:r>
            <a:endParaRPr lang="ru-RU" sz="3200" b="1" dirty="0"/>
          </a:p>
        </p:txBody>
      </p:sp>
      <p:pic>
        <p:nvPicPr>
          <p:cNvPr id="18436" name="Picture 4" descr="http://elitsy.s3.amazonaws.com/media/cache/18/a3/18a37be472b71dc975d8c8cf9e7d0b1f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748504">
            <a:off x="5134970" y="54154"/>
            <a:ext cx="1918772" cy="2500330"/>
          </a:xfrm>
          <a:prstGeom prst="rect">
            <a:avLst/>
          </a:prstGeom>
          <a:noFill/>
        </p:spPr>
      </p:pic>
      <p:pic>
        <p:nvPicPr>
          <p:cNvPr id="18438" name="Picture 6" descr="http://i.istockimg.com/file_thumbview_approve/10365025/2/stock-illustration-10365025-bell-flow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6" y="285728"/>
            <a:ext cx="1686313" cy="185738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572264" y="2714620"/>
            <a:ext cx="1357322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МИ</a:t>
            </a:r>
            <a:endParaRPr lang="en-US" sz="2800" b="1" dirty="0" smtClean="0"/>
          </a:p>
          <a:p>
            <a:pPr algn="ctr"/>
            <a:r>
              <a:rPr lang="en-US" sz="2800" b="1" dirty="0" smtClean="0"/>
              <a:t> III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214942" y="2428868"/>
            <a:ext cx="1357322" cy="12144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ФА</a:t>
            </a:r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IV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57620" y="1928802"/>
            <a:ext cx="1357322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r>
              <a:rPr lang="ru-RU" sz="2800" b="1" dirty="0" smtClean="0"/>
              <a:t>СОЛЬ</a:t>
            </a:r>
            <a:endParaRPr lang="en-US" sz="2800" b="1" dirty="0" smtClean="0"/>
          </a:p>
          <a:p>
            <a:pPr algn="ctr"/>
            <a:r>
              <a:rPr lang="en-US" sz="2800" b="1" dirty="0" smtClean="0"/>
              <a:t> V</a:t>
            </a:r>
          </a:p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000628" y="34290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143372" y="4071942"/>
            <a:ext cx="34290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</a:t>
            </a:r>
            <a:r>
              <a:rPr lang="ru-RU" sz="2800" b="1" dirty="0" smtClean="0"/>
              <a:t>   </a:t>
            </a:r>
            <a:r>
              <a:rPr lang="en-US" sz="2800" b="1" dirty="0" smtClean="0"/>
              <a:t>I                           </a:t>
            </a:r>
            <a:r>
              <a:rPr lang="en-US" sz="2800" b="1" dirty="0" err="1" smtClean="0"/>
              <a:t>I</a:t>
            </a:r>
            <a:r>
              <a:rPr lang="ru-RU" sz="2800" b="1" dirty="0" smtClean="0"/>
              <a:t>   </a:t>
            </a:r>
            <a:r>
              <a:rPr lang="en-US" sz="2800" b="1" dirty="0" smtClean="0"/>
              <a:t>I</a:t>
            </a:r>
            <a:br>
              <a:rPr lang="en-US" sz="2800" b="1" dirty="0" smtClean="0"/>
            </a:br>
            <a:r>
              <a:rPr lang="en-US" sz="2800" b="1" dirty="0" smtClean="0"/>
              <a:t>I</a:t>
            </a:r>
            <a:r>
              <a:rPr lang="ru-RU" sz="2800" b="1" dirty="0" smtClean="0"/>
              <a:t>   </a:t>
            </a:r>
            <a:r>
              <a:rPr lang="en-US" sz="2800" b="1" dirty="0" smtClean="0"/>
              <a:t>I                           </a:t>
            </a:r>
            <a:r>
              <a:rPr lang="en-US" sz="4400" b="1" dirty="0" err="1" smtClean="0"/>
              <a:t>I</a:t>
            </a:r>
            <a:endParaRPr lang="en-US" sz="4400" b="1" dirty="0" smtClean="0"/>
          </a:p>
          <a:p>
            <a:r>
              <a:rPr lang="en-US" sz="2800" b="1" dirty="0" smtClean="0"/>
              <a:t>I</a:t>
            </a:r>
            <a:r>
              <a:rPr lang="ru-RU" sz="2800" b="1" dirty="0" smtClean="0"/>
              <a:t>   </a:t>
            </a:r>
            <a:r>
              <a:rPr lang="en-US" sz="2800" b="1" dirty="0" smtClean="0"/>
              <a:t>I                           </a:t>
            </a:r>
            <a:r>
              <a:rPr lang="en-US" sz="2800" b="1" dirty="0" err="1" smtClean="0"/>
              <a:t>I</a:t>
            </a:r>
            <a:r>
              <a:rPr lang="ru-RU" sz="2800" b="1" dirty="0" smtClean="0"/>
              <a:t>   </a:t>
            </a:r>
            <a:r>
              <a:rPr lang="en-US" sz="2800" b="1" dirty="0" smtClean="0"/>
              <a:t>I</a:t>
            </a:r>
            <a:br>
              <a:rPr lang="en-US" sz="2800" b="1" dirty="0" smtClean="0"/>
            </a:br>
            <a:r>
              <a:rPr lang="en-US" sz="2800" b="1" dirty="0" smtClean="0"/>
              <a:t>I</a:t>
            </a:r>
            <a:r>
              <a:rPr lang="ru-RU" sz="2800" b="1" dirty="0" smtClean="0"/>
              <a:t>   </a:t>
            </a:r>
            <a:r>
              <a:rPr lang="en-US" sz="2800" b="1" dirty="0" smtClean="0"/>
              <a:t>I                            </a:t>
            </a:r>
            <a:r>
              <a:rPr lang="en-US" sz="4400" b="1" dirty="0" err="1" smtClean="0"/>
              <a:t>I</a:t>
            </a:r>
            <a:endParaRPr lang="ru-RU" sz="4400" b="1" dirty="0"/>
          </a:p>
        </p:txBody>
      </p:sp>
      <p:pic>
        <p:nvPicPr>
          <p:cNvPr id="13" name="Рисунок 12" descr="12942099 (1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34711">
            <a:off x="6862944" y="4300642"/>
            <a:ext cx="2032014" cy="17859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4282" y="4143380"/>
            <a:ext cx="30003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solidFill>
                  <a:srgbClr val="C00000"/>
                </a:solidFill>
              </a:rPr>
              <a:t>Ко-ло-коль-чик</a:t>
            </a:r>
            <a:endParaRPr lang="ru-RU" sz="3200" dirty="0" smtClean="0">
              <a:solidFill>
                <a:srgbClr val="C00000"/>
              </a:solidFill>
            </a:endParaRPr>
          </a:p>
          <a:p>
            <a:r>
              <a:rPr lang="ru-RU" sz="3200" dirty="0" smtClean="0">
                <a:solidFill>
                  <a:srgbClr val="C00000"/>
                </a:solidFill>
              </a:rPr>
              <a:t>Всех </a:t>
            </a:r>
            <a:r>
              <a:rPr lang="ru-RU" sz="3200" dirty="0" err="1" smtClean="0">
                <a:solidFill>
                  <a:srgbClr val="C00000"/>
                </a:solidFill>
              </a:rPr>
              <a:t>зо-</a:t>
            </a:r>
            <a:r>
              <a:rPr lang="ru-RU" sz="3200" b="1" dirty="0" err="1" smtClean="0">
                <a:solidFill>
                  <a:srgbClr val="C00000"/>
                </a:solidFill>
              </a:rPr>
              <a:t>вёт</a:t>
            </a:r>
            <a:r>
              <a:rPr lang="ru-RU" sz="3200" b="1" dirty="0" smtClean="0">
                <a:solidFill>
                  <a:srgbClr val="C00000"/>
                </a:solidFill>
              </a:rPr>
              <a:t>.</a:t>
            </a:r>
          </a:p>
          <a:p>
            <a:r>
              <a:rPr lang="ru-RU" sz="3200" dirty="0" smtClean="0">
                <a:solidFill>
                  <a:srgbClr val="C00000"/>
                </a:solidFill>
              </a:rPr>
              <a:t>Он нам </a:t>
            </a:r>
            <a:r>
              <a:rPr lang="ru-RU" sz="3200" dirty="0" err="1" smtClean="0">
                <a:solidFill>
                  <a:srgbClr val="C00000"/>
                </a:solidFill>
              </a:rPr>
              <a:t>пе-сен</a:t>
            </a:r>
            <a:r>
              <a:rPr lang="ru-RU" sz="3200" dirty="0" smtClean="0">
                <a:solidFill>
                  <a:srgbClr val="C00000"/>
                </a:solidFill>
              </a:rPr>
              <a:t>-</a:t>
            </a:r>
          </a:p>
          <a:p>
            <a:r>
              <a:rPr lang="ru-RU" sz="3200" dirty="0" err="1" smtClean="0">
                <a:solidFill>
                  <a:srgbClr val="C00000"/>
                </a:solidFill>
              </a:rPr>
              <a:t>ки</a:t>
            </a:r>
            <a:r>
              <a:rPr lang="ru-RU" sz="3200" dirty="0" smtClean="0">
                <a:solidFill>
                  <a:srgbClr val="C00000"/>
                </a:solidFill>
              </a:rPr>
              <a:t>  </a:t>
            </a:r>
            <a:r>
              <a:rPr lang="ru-RU" sz="3200" dirty="0" err="1" smtClean="0">
                <a:solidFill>
                  <a:srgbClr val="C00000"/>
                </a:solidFill>
              </a:rPr>
              <a:t>по-</a:t>
            </a:r>
            <a:r>
              <a:rPr lang="ru-RU" sz="3200" b="1" dirty="0" err="1" smtClean="0">
                <a:solidFill>
                  <a:srgbClr val="C00000"/>
                </a:solidFill>
              </a:rPr>
              <a:t>ёт</a:t>
            </a:r>
            <a:r>
              <a:rPr lang="ru-RU" sz="3200" b="1" dirty="0" smtClean="0">
                <a:solidFill>
                  <a:srgbClr val="C00000"/>
                </a:solidFill>
              </a:rPr>
              <a:t>.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tco-physics.narod.ru/cl8_6/otr_38.files/slide0049_backgroun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251"/>
            <a:ext cx="9144000" cy="6849749"/>
          </a:xfrm>
          <a:prstGeom prst="rect">
            <a:avLst/>
          </a:prstGeom>
          <a:noFill/>
        </p:spPr>
      </p:pic>
      <p:pic>
        <p:nvPicPr>
          <p:cNvPr id="21508" name="Picture 4" descr="http://i.ebayimg.com/00/s/NjAwWDU5Ng==/z/wsUAAOxy-W9SRYDR/$T2eC16F,!)8E9s4l57YbBSRYDQ)kNQ~~48_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428604"/>
            <a:ext cx="2428852" cy="1821639"/>
          </a:xfrm>
          <a:prstGeom prst="rect">
            <a:avLst/>
          </a:prstGeom>
          <a:noFill/>
        </p:spPr>
      </p:pic>
      <p:pic>
        <p:nvPicPr>
          <p:cNvPr id="21506" name="Picture 2" descr="http://kramarenko03oks.ucoz.ua/MUSIK/-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501295">
            <a:off x="297365" y="144462"/>
            <a:ext cx="1257341" cy="2095568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500298" y="0"/>
            <a:ext cx="3571900" cy="1714512"/>
          </a:xfrm>
          <a:prstGeom prst="horizontalScroll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ВЫЙДИ, МАША, 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В ХОРОВОД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714620"/>
            <a:ext cx="1000100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СОЛЬ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V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00100" y="2357430"/>
            <a:ext cx="1000132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ЛЯ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VI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857620" y="3429000"/>
            <a:ext cx="928694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МИ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III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000232" y="2714620"/>
            <a:ext cx="928694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СОЛЬ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V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928926" y="3071810"/>
            <a:ext cx="928694" cy="1000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ФА</a:t>
            </a:r>
            <a:endParaRPr lang="en-US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IV</a:t>
            </a:r>
            <a:endParaRPr lang="ru-RU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286256"/>
            <a:ext cx="6000792" cy="2571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I        </a:t>
            </a:r>
            <a:r>
              <a:rPr lang="en-US" sz="4000" b="1" dirty="0" err="1" smtClean="0"/>
              <a:t>I</a:t>
            </a:r>
            <a:r>
              <a:rPr lang="en-US" sz="4000" b="1" dirty="0" smtClean="0"/>
              <a:t>       </a:t>
            </a:r>
            <a:r>
              <a:rPr lang="en-US" sz="4000" b="1" dirty="0" err="1" smtClean="0"/>
              <a:t>I</a:t>
            </a:r>
            <a:r>
              <a:rPr lang="en-US" sz="4000" b="1" dirty="0" smtClean="0"/>
              <a:t>           </a:t>
            </a:r>
            <a:r>
              <a:rPr lang="ru-RU" sz="4000" b="1" dirty="0" smtClean="0"/>
              <a:t>    </a:t>
            </a:r>
            <a:r>
              <a:rPr lang="en-US" sz="4000" b="1" dirty="0" smtClean="0"/>
              <a:t>I</a:t>
            </a:r>
          </a:p>
          <a:p>
            <a:r>
              <a:rPr lang="en-US" sz="2800" dirty="0" smtClean="0"/>
              <a:t>I</a:t>
            </a:r>
            <a:r>
              <a:rPr lang="ru-RU" sz="2800" dirty="0" smtClean="0"/>
              <a:t>   </a:t>
            </a:r>
            <a:r>
              <a:rPr lang="en-US" sz="2800" dirty="0" smtClean="0"/>
              <a:t>I </a:t>
            </a:r>
            <a:r>
              <a:rPr lang="en-US" sz="4000" b="1" dirty="0" smtClean="0"/>
              <a:t>     </a:t>
            </a:r>
            <a:r>
              <a:rPr lang="en-US" sz="4000" b="1" dirty="0" err="1" smtClean="0"/>
              <a:t>I</a:t>
            </a:r>
            <a:r>
              <a:rPr lang="en-US" sz="4000" b="1" dirty="0" smtClean="0"/>
              <a:t>       </a:t>
            </a:r>
            <a:r>
              <a:rPr lang="en-US" sz="2800" dirty="0" err="1" smtClean="0"/>
              <a:t>I</a:t>
            </a:r>
            <a:r>
              <a:rPr lang="ru-RU" sz="2800" dirty="0" smtClean="0"/>
              <a:t>   </a:t>
            </a:r>
            <a:r>
              <a:rPr lang="en-US" sz="2800" dirty="0" smtClean="0"/>
              <a:t>I</a:t>
            </a:r>
            <a:r>
              <a:rPr lang="en-US" sz="4000" dirty="0" smtClean="0"/>
              <a:t>        </a:t>
            </a:r>
            <a:r>
              <a:rPr lang="ru-RU" sz="4000" dirty="0" smtClean="0"/>
              <a:t>   </a:t>
            </a:r>
            <a:r>
              <a:rPr lang="en-US" sz="4000" dirty="0" smtClean="0"/>
              <a:t> </a:t>
            </a:r>
            <a:r>
              <a:rPr lang="en-US" sz="4000" b="1" dirty="0" smtClean="0"/>
              <a:t>I</a:t>
            </a:r>
            <a:br>
              <a:rPr lang="en-US" sz="4000" b="1" dirty="0" smtClean="0"/>
            </a:br>
            <a:r>
              <a:rPr lang="en-US" sz="4000" b="1" dirty="0" smtClean="0"/>
              <a:t>I        </a:t>
            </a:r>
            <a:r>
              <a:rPr lang="en-US" sz="4000" b="1" dirty="0" err="1" smtClean="0"/>
              <a:t>I</a:t>
            </a:r>
            <a:r>
              <a:rPr lang="en-US" sz="4000" b="1" dirty="0" smtClean="0"/>
              <a:t>       </a:t>
            </a:r>
            <a:r>
              <a:rPr lang="en-US" sz="4000" b="1" dirty="0" err="1" smtClean="0"/>
              <a:t>I</a:t>
            </a:r>
            <a:r>
              <a:rPr lang="en-US" sz="4000" b="1" dirty="0" smtClean="0"/>
              <a:t>           </a:t>
            </a:r>
            <a:r>
              <a:rPr lang="ru-RU" sz="4000" b="1" dirty="0" smtClean="0"/>
              <a:t>    </a:t>
            </a:r>
            <a:r>
              <a:rPr lang="en-US" sz="4000" b="1" dirty="0" smtClean="0"/>
              <a:t>I</a:t>
            </a:r>
            <a:br>
              <a:rPr lang="en-US" sz="4000" b="1" dirty="0" smtClean="0"/>
            </a:br>
            <a:r>
              <a:rPr lang="en-US" sz="2800" dirty="0" smtClean="0"/>
              <a:t>I</a:t>
            </a:r>
            <a:r>
              <a:rPr lang="ru-RU" sz="2800" dirty="0" smtClean="0"/>
              <a:t>   </a:t>
            </a:r>
            <a:r>
              <a:rPr lang="en-US" sz="2800" dirty="0" smtClean="0"/>
              <a:t>I</a:t>
            </a:r>
            <a:r>
              <a:rPr lang="en-US" sz="4000" b="1" dirty="0" smtClean="0"/>
              <a:t>     </a:t>
            </a:r>
            <a:r>
              <a:rPr lang="en-US" sz="4000" b="1" dirty="0" err="1" smtClean="0"/>
              <a:t>I</a:t>
            </a:r>
            <a:r>
              <a:rPr lang="en-US" sz="4000" b="1" dirty="0" smtClean="0"/>
              <a:t>        </a:t>
            </a:r>
            <a:r>
              <a:rPr lang="en-US" sz="2800" dirty="0" err="1" smtClean="0"/>
              <a:t>I</a:t>
            </a:r>
            <a:r>
              <a:rPr lang="ru-RU" sz="2800" dirty="0" smtClean="0"/>
              <a:t>   </a:t>
            </a:r>
            <a:r>
              <a:rPr lang="en-US" sz="2800" dirty="0" smtClean="0"/>
              <a:t>I</a:t>
            </a:r>
            <a:r>
              <a:rPr lang="en-US" sz="2800" b="1" dirty="0" smtClean="0"/>
              <a:t> </a:t>
            </a:r>
            <a:r>
              <a:rPr lang="en-US" sz="4000" b="1" dirty="0" smtClean="0"/>
              <a:t>         </a:t>
            </a:r>
            <a:r>
              <a:rPr lang="ru-RU" sz="4000" b="1" dirty="0" smtClean="0"/>
              <a:t>  </a:t>
            </a:r>
            <a:r>
              <a:rPr lang="en-US" sz="4000" b="1" dirty="0" smtClean="0"/>
              <a:t>I</a:t>
            </a:r>
            <a:endParaRPr lang="ru-RU" sz="4000" b="1" dirty="0"/>
          </a:p>
        </p:txBody>
      </p:sp>
      <p:pic>
        <p:nvPicPr>
          <p:cNvPr id="13" name="Рисунок 12" descr="12942099 (1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21742">
            <a:off x="7012739" y="2607192"/>
            <a:ext cx="1869453" cy="16430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72034" y="4180344"/>
            <a:ext cx="40719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 err="1" smtClean="0"/>
              <a:t>Вый-ди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Ма-ша</a:t>
            </a:r>
            <a:endParaRPr lang="ru-RU" sz="2800" b="1" dirty="0" smtClean="0"/>
          </a:p>
          <a:p>
            <a:pPr>
              <a:lnSpc>
                <a:spcPct val="150000"/>
              </a:lnSpc>
            </a:pPr>
            <a:r>
              <a:rPr lang="ru-RU" sz="2800" dirty="0" smtClean="0"/>
              <a:t>Из </a:t>
            </a:r>
            <a:r>
              <a:rPr lang="ru-RU" sz="2800" dirty="0" err="1" smtClean="0"/>
              <a:t>во-</a:t>
            </a:r>
            <a:r>
              <a:rPr lang="ru-RU" sz="2800" b="1" dirty="0" err="1" smtClean="0"/>
              <a:t>рот</a:t>
            </a:r>
            <a:r>
              <a:rPr lang="ru-RU" sz="2800" dirty="0" smtClean="0"/>
              <a:t>, </a:t>
            </a:r>
            <a:r>
              <a:rPr lang="ru-RU" sz="2800" dirty="0" err="1" smtClean="0"/>
              <a:t>из</a:t>
            </a:r>
            <a:r>
              <a:rPr lang="ru-RU" sz="2800" dirty="0" smtClean="0"/>
              <a:t> </a:t>
            </a:r>
            <a:r>
              <a:rPr lang="ru-RU" sz="2800" dirty="0" err="1" smtClean="0"/>
              <a:t>во-</a:t>
            </a:r>
            <a:r>
              <a:rPr lang="ru-RU" sz="2800" b="1" dirty="0" err="1" smtClean="0"/>
              <a:t>рот</a:t>
            </a:r>
            <a:r>
              <a:rPr lang="ru-RU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ru-RU" sz="2800" b="1" dirty="0" err="1" smtClean="0"/>
              <a:t>Вой-ди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Ма-ша</a:t>
            </a:r>
            <a:endParaRPr lang="ru-RU" sz="2800" b="1" dirty="0" smtClean="0"/>
          </a:p>
          <a:p>
            <a:pPr>
              <a:lnSpc>
                <a:spcPct val="150000"/>
              </a:lnSpc>
            </a:pPr>
            <a:r>
              <a:rPr lang="ru-RU" sz="2800" dirty="0" smtClean="0"/>
              <a:t>В </a:t>
            </a:r>
            <a:r>
              <a:rPr lang="ru-RU" sz="2800" dirty="0" err="1" smtClean="0"/>
              <a:t>хо-ро-</a:t>
            </a:r>
            <a:r>
              <a:rPr lang="ru-RU" sz="2800" b="1" dirty="0" err="1" smtClean="0"/>
              <a:t>вод</a:t>
            </a:r>
            <a:r>
              <a:rPr lang="ru-RU" sz="2800" dirty="0" smtClean="0"/>
              <a:t>, </a:t>
            </a:r>
            <a:r>
              <a:rPr lang="ru-RU" sz="2800" dirty="0" err="1" smtClean="0"/>
              <a:t>в</a:t>
            </a:r>
            <a:r>
              <a:rPr lang="ru-RU" sz="2800" dirty="0" smtClean="0"/>
              <a:t> </a:t>
            </a:r>
            <a:r>
              <a:rPr lang="ru-RU" sz="2800" dirty="0" err="1" smtClean="0"/>
              <a:t>хо-ро-</a:t>
            </a:r>
            <a:r>
              <a:rPr lang="ru-RU" sz="2800" b="1" dirty="0" err="1" smtClean="0"/>
              <a:t>вод</a:t>
            </a:r>
            <a:r>
              <a:rPr lang="ru-RU" sz="2800" dirty="0" smtClean="0"/>
              <a:t>. </a:t>
            </a:r>
            <a:endParaRPr lang="ru-RU" sz="2800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tco-physics.narod.ru/cl8_6/otr_38.files/slide0049_backgroun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9749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643174" y="0"/>
            <a:ext cx="4572032" cy="1714512"/>
          </a:xfrm>
          <a:prstGeom prst="horizontalScroll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У </a:t>
            </a:r>
            <a:r>
              <a:rPr lang="ru-RU" sz="3200" b="1" dirty="0" smtClean="0">
                <a:solidFill>
                  <a:srgbClr val="002060"/>
                </a:solidFill>
              </a:rPr>
              <a:t>КОТА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 – ВОРКОТА</a:t>
            </a:r>
            <a:endParaRPr lang="en-US" sz="3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(ТРИХОРД)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3714752"/>
            <a:ext cx="1000100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ДО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I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14282" y="4357694"/>
            <a:ext cx="57864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I            </a:t>
            </a:r>
            <a:r>
              <a:rPr lang="en-US" sz="2800" dirty="0" err="1" smtClean="0"/>
              <a:t>I</a:t>
            </a:r>
            <a:r>
              <a:rPr lang="en-US" sz="2800" dirty="0" smtClean="0"/>
              <a:t>           </a:t>
            </a:r>
            <a:r>
              <a:rPr lang="en-US" sz="4800" dirty="0" err="1" smtClean="0"/>
              <a:t>I</a:t>
            </a:r>
            <a:r>
              <a:rPr lang="en-US" sz="4800" dirty="0" smtClean="0"/>
              <a:t> </a:t>
            </a:r>
            <a:r>
              <a:rPr lang="en-US" sz="2800" dirty="0" smtClean="0"/>
              <a:t>         </a:t>
            </a:r>
            <a:r>
              <a:rPr lang="en-US" sz="2800" dirty="0" err="1" smtClean="0"/>
              <a:t>I</a:t>
            </a:r>
            <a:r>
              <a:rPr lang="en-US" sz="2800" dirty="0" smtClean="0"/>
              <a:t>           </a:t>
            </a:r>
            <a:r>
              <a:rPr lang="en-US" sz="2800" dirty="0" err="1" smtClean="0"/>
              <a:t>I</a:t>
            </a:r>
            <a:r>
              <a:rPr lang="en-US" sz="2800" dirty="0" smtClean="0"/>
              <a:t>         </a:t>
            </a:r>
            <a:r>
              <a:rPr lang="ru-RU" sz="2800" dirty="0" smtClean="0"/>
              <a:t>  </a:t>
            </a:r>
            <a:r>
              <a:rPr lang="en-US" sz="4800" dirty="0" smtClean="0"/>
              <a:t>I</a:t>
            </a:r>
          </a:p>
          <a:p>
            <a:r>
              <a:rPr lang="en-US" sz="2800" dirty="0" smtClean="0"/>
              <a:t>I            </a:t>
            </a:r>
            <a:r>
              <a:rPr lang="en-US" sz="2800" dirty="0" err="1" smtClean="0"/>
              <a:t>I</a:t>
            </a:r>
            <a:r>
              <a:rPr lang="en-US" sz="2800" dirty="0" smtClean="0"/>
              <a:t>           </a:t>
            </a:r>
            <a:r>
              <a:rPr lang="en-US" sz="2800" dirty="0" err="1" smtClean="0"/>
              <a:t>I</a:t>
            </a:r>
            <a:r>
              <a:rPr lang="en-US" sz="2800" dirty="0" smtClean="0"/>
              <a:t> </a:t>
            </a:r>
            <a:r>
              <a:rPr lang="ru-RU" sz="2800" dirty="0" smtClean="0"/>
              <a:t>  </a:t>
            </a:r>
            <a:r>
              <a:rPr lang="en-US" sz="2800" dirty="0" smtClean="0"/>
              <a:t> I       </a:t>
            </a:r>
            <a:r>
              <a:rPr lang="en-US" sz="2800" dirty="0" err="1" smtClean="0"/>
              <a:t>I</a:t>
            </a:r>
            <a:r>
              <a:rPr lang="en-US" sz="2800" dirty="0" smtClean="0"/>
              <a:t>           </a:t>
            </a:r>
            <a:r>
              <a:rPr lang="en-US" sz="2800" dirty="0" err="1" smtClean="0"/>
              <a:t>I</a:t>
            </a:r>
            <a:r>
              <a:rPr lang="en-US" sz="2800" dirty="0" smtClean="0"/>
              <a:t>         </a:t>
            </a:r>
            <a:r>
              <a:rPr lang="ru-RU" sz="2800" dirty="0" smtClean="0"/>
              <a:t>  </a:t>
            </a:r>
            <a:r>
              <a:rPr lang="en-US" sz="5400" dirty="0" smtClean="0"/>
              <a:t>I</a:t>
            </a:r>
            <a:endParaRPr lang="ru-RU" sz="5400" dirty="0"/>
          </a:p>
        </p:txBody>
      </p:sp>
      <p:pic>
        <p:nvPicPr>
          <p:cNvPr id="15" name="Рисунок 14" descr="5608231_6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21783">
            <a:off x="6572264" y="642918"/>
            <a:ext cx="2214558" cy="2214558"/>
          </a:xfrm>
          <a:prstGeom prst="rect">
            <a:avLst/>
          </a:prstGeom>
        </p:spPr>
      </p:pic>
      <p:pic>
        <p:nvPicPr>
          <p:cNvPr id="16" name="Рисунок 15" descr="45324649_fc6aedeb360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8338">
            <a:off x="-44744" y="206640"/>
            <a:ext cx="2859073" cy="216217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214414" y="3357562"/>
            <a:ext cx="1000100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РЕ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II</a:t>
            </a:r>
            <a:endParaRPr lang="ru-RU" sz="24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286380" y="3714752"/>
            <a:ext cx="1000100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ДО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I</a:t>
            </a:r>
            <a:endParaRPr lang="ru-RU" sz="24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286248" y="3286124"/>
            <a:ext cx="1000100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РЕ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II</a:t>
            </a:r>
            <a:endParaRPr lang="ru-RU" sz="24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214546" y="2928934"/>
            <a:ext cx="1000100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МИ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III</a:t>
            </a:r>
            <a:endParaRPr lang="ru-RU" sz="24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286116" y="2928934"/>
            <a:ext cx="1000100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МИ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III</a:t>
            </a:r>
            <a:endParaRPr lang="ru-RU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072198" y="4214818"/>
            <a:ext cx="307180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000" b="1" dirty="0" smtClean="0"/>
              <a:t>1. У </a:t>
            </a:r>
            <a:r>
              <a:rPr lang="ru-RU" sz="2000" b="1" dirty="0" err="1" smtClean="0"/>
              <a:t>ко-</a:t>
            </a:r>
            <a:r>
              <a:rPr lang="ru-RU" sz="2000" b="1" dirty="0" err="1" smtClean="0">
                <a:solidFill>
                  <a:srgbClr val="C00000"/>
                </a:solidFill>
              </a:rPr>
              <a:t>та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вор-ко-</a:t>
            </a:r>
            <a:r>
              <a:rPr lang="ru-RU" sz="2000" b="1" dirty="0" err="1" smtClean="0">
                <a:solidFill>
                  <a:srgbClr val="C00000"/>
                </a:solidFill>
              </a:rPr>
              <a:t>та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>
              <a:lnSpc>
                <a:spcPct val="200000"/>
              </a:lnSpc>
            </a:pPr>
            <a:r>
              <a:rPr lang="ru-RU" sz="2000" b="1" dirty="0" err="1" smtClean="0"/>
              <a:t>Шуб-ка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о-чень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хо-ро-</a:t>
            </a:r>
            <a:r>
              <a:rPr lang="ru-RU" sz="2000" b="1" dirty="0" err="1" smtClean="0">
                <a:solidFill>
                  <a:srgbClr val="C00000"/>
                </a:solidFill>
              </a:rPr>
              <a:t>ша</a:t>
            </a:r>
            <a:r>
              <a:rPr lang="ru-RU" sz="2000" b="1" dirty="0" smtClean="0"/>
              <a:t>.</a:t>
            </a:r>
          </a:p>
          <a:p>
            <a:pPr>
              <a:lnSpc>
                <a:spcPct val="200000"/>
              </a:lnSpc>
            </a:pPr>
            <a:r>
              <a:rPr lang="ru-RU" sz="2000" b="1" dirty="0" smtClean="0"/>
              <a:t>2. У </a:t>
            </a:r>
            <a:r>
              <a:rPr lang="ru-RU" sz="2000" b="1" dirty="0" err="1" smtClean="0"/>
              <a:t>ко-</a:t>
            </a:r>
            <a:r>
              <a:rPr lang="ru-RU" sz="2000" b="1" dirty="0" err="1" smtClean="0">
                <a:solidFill>
                  <a:srgbClr val="C00000"/>
                </a:solidFill>
              </a:rPr>
              <a:t>та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вор-ко-</a:t>
            </a:r>
            <a:r>
              <a:rPr lang="ru-RU" sz="2000" b="1" dirty="0" err="1" smtClean="0">
                <a:solidFill>
                  <a:srgbClr val="C00000"/>
                </a:solidFill>
              </a:rPr>
              <a:t>та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>
              <a:lnSpc>
                <a:spcPct val="200000"/>
              </a:lnSpc>
            </a:pPr>
            <a:r>
              <a:rPr lang="ru-RU" sz="2000" b="1" dirty="0" err="1" smtClean="0"/>
              <a:t>Ко-лы-бель-ка</a:t>
            </a:r>
            <a:r>
              <a:rPr lang="ru-RU" sz="2000" b="1" dirty="0" smtClean="0"/>
              <a:t>  </a:t>
            </a:r>
            <a:r>
              <a:rPr lang="ru-RU" sz="2000" b="1" dirty="0" err="1" smtClean="0"/>
              <a:t>хо-ро-</a:t>
            </a:r>
            <a:r>
              <a:rPr lang="ru-RU" sz="2000" b="1" dirty="0" err="1" smtClean="0">
                <a:solidFill>
                  <a:srgbClr val="C00000"/>
                </a:solidFill>
              </a:rPr>
              <a:t>ша</a:t>
            </a:r>
            <a:r>
              <a:rPr lang="ru-RU" sz="2000" b="1" dirty="0" smtClean="0"/>
              <a:t>.</a:t>
            </a:r>
          </a:p>
          <a:p>
            <a:pPr>
              <a:lnSpc>
                <a:spcPct val="200000"/>
              </a:lnSpc>
            </a:pPr>
            <a:endParaRPr lang="ru-RU" sz="2000" b="1" dirty="0" smtClean="0"/>
          </a:p>
          <a:p>
            <a:endParaRPr lang="ru-RU" dirty="0"/>
          </a:p>
        </p:txBody>
      </p:sp>
      <p:pic>
        <p:nvPicPr>
          <p:cNvPr id="26" name="Рисунок 25" descr="post-21504007-0-90684900-1426636340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6227">
            <a:off x="6286512" y="3571876"/>
            <a:ext cx="2195427" cy="274935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tco-physics.narod.ru/cl8_6/otr_38.files/slide0049_backgroun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251"/>
            <a:ext cx="9144000" cy="6849749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643174" y="0"/>
            <a:ext cx="4572032" cy="1714512"/>
          </a:xfrm>
          <a:prstGeom prst="horizontalScroll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КАК ПОД ГОРКОЙ</a:t>
            </a:r>
            <a:endParaRPr lang="en-US" sz="3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(ТЕТРАХОРД)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Рисунок 5" descr="vershki-i-koreshki-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25336">
            <a:off x="184562" y="318423"/>
            <a:ext cx="2516174" cy="1678648"/>
          </a:xfrm>
          <a:prstGeom prst="rect">
            <a:avLst/>
          </a:prstGeom>
        </p:spPr>
      </p:pic>
      <p:pic>
        <p:nvPicPr>
          <p:cNvPr id="7" name="Рисунок 6" descr="1330852139_89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1687">
            <a:off x="6649828" y="285728"/>
            <a:ext cx="2494172" cy="192882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3571876"/>
            <a:ext cx="7858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ДО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I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5786" y="3214686"/>
            <a:ext cx="7858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РЕ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II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71604" y="2928934"/>
            <a:ext cx="7858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МИ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III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43240" y="2928934"/>
            <a:ext cx="7858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МИ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III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57422" y="2500306"/>
            <a:ext cx="7858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ФА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IV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29058" y="3286124"/>
            <a:ext cx="7858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РЕ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II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14876" y="3643314"/>
            <a:ext cx="1214446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ДО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I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4429132"/>
            <a:ext cx="6858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</a:t>
            </a:r>
            <a:r>
              <a:rPr lang="ru-RU" sz="2400" dirty="0" smtClean="0"/>
              <a:t>     </a:t>
            </a:r>
            <a:r>
              <a:rPr lang="en-US" sz="2400" dirty="0" smtClean="0"/>
              <a:t>I     </a:t>
            </a:r>
            <a:r>
              <a:rPr lang="en-US" sz="2400" dirty="0" err="1" smtClean="0"/>
              <a:t>I</a:t>
            </a:r>
            <a:r>
              <a:rPr lang="ru-RU" sz="2400" dirty="0" smtClean="0"/>
              <a:t>    </a:t>
            </a:r>
            <a:r>
              <a:rPr lang="en-US" sz="2400" dirty="0" smtClean="0"/>
              <a:t>I      </a:t>
            </a:r>
            <a:r>
              <a:rPr lang="en-US" sz="2400" dirty="0" err="1" smtClean="0"/>
              <a:t>I</a:t>
            </a:r>
            <a:r>
              <a:rPr lang="ru-RU" sz="2400" dirty="0" smtClean="0"/>
              <a:t>    </a:t>
            </a:r>
            <a:r>
              <a:rPr lang="en-US" sz="2400" dirty="0" smtClean="0"/>
              <a:t>I     </a:t>
            </a:r>
            <a:r>
              <a:rPr lang="en-US" sz="3600" b="1" dirty="0" err="1" smtClean="0"/>
              <a:t>I</a:t>
            </a:r>
            <a:r>
              <a:rPr lang="en-US" sz="3600" dirty="0" smtClean="0"/>
              <a:t> </a:t>
            </a:r>
            <a:r>
              <a:rPr lang="en-US" sz="2400" dirty="0" smtClean="0"/>
              <a:t>    </a:t>
            </a:r>
            <a:r>
              <a:rPr lang="ru-RU" sz="2400" dirty="0" smtClean="0"/>
              <a:t>  </a:t>
            </a:r>
            <a:r>
              <a:rPr lang="en-US" sz="2400" dirty="0" smtClean="0"/>
              <a:t> I</a:t>
            </a:r>
            <a:r>
              <a:rPr lang="ru-RU" sz="2400" dirty="0" smtClean="0"/>
              <a:t>    </a:t>
            </a:r>
            <a:r>
              <a:rPr lang="en-US" sz="2400" dirty="0" smtClean="0"/>
              <a:t>I      </a:t>
            </a:r>
            <a:r>
              <a:rPr lang="en-US" sz="2400" dirty="0" err="1" smtClean="0"/>
              <a:t>I</a:t>
            </a:r>
            <a:r>
              <a:rPr lang="ru-RU" sz="2400" dirty="0" smtClean="0"/>
              <a:t>    </a:t>
            </a:r>
            <a:r>
              <a:rPr lang="en-US" sz="2400" dirty="0" smtClean="0"/>
              <a:t>I      </a:t>
            </a:r>
            <a:r>
              <a:rPr lang="en-US" sz="2400" dirty="0" err="1" smtClean="0"/>
              <a:t>I</a:t>
            </a:r>
            <a:r>
              <a:rPr lang="ru-RU" sz="2400" dirty="0" smtClean="0"/>
              <a:t>    </a:t>
            </a:r>
            <a:r>
              <a:rPr lang="en-US" sz="2400" dirty="0" smtClean="0"/>
              <a:t>I  </a:t>
            </a:r>
            <a:r>
              <a:rPr lang="ru-RU" sz="2400" dirty="0" smtClean="0"/>
              <a:t> </a:t>
            </a:r>
            <a:r>
              <a:rPr lang="en-US" sz="3600" b="1" dirty="0" smtClean="0"/>
              <a:t>I</a:t>
            </a:r>
          </a:p>
          <a:p>
            <a:r>
              <a:rPr lang="en-US" sz="3600" b="1" dirty="0" smtClean="0"/>
              <a:t>I</a:t>
            </a:r>
            <a:r>
              <a:rPr lang="en-US" sz="3600" dirty="0" smtClean="0"/>
              <a:t> </a:t>
            </a:r>
            <a:r>
              <a:rPr lang="en-US" sz="2400" dirty="0" smtClean="0"/>
              <a:t>         </a:t>
            </a:r>
            <a:r>
              <a:rPr lang="en-US" sz="3600" b="1" dirty="0" err="1" smtClean="0"/>
              <a:t>I</a:t>
            </a:r>
            <a:r>
              <a:rPr lang="en-US" sz="3600" b="1" dirty="0" smtClean="0"/>
              <a:t> </a:t>
            </a:r>
            <a:r>
              <a:rPr lang="en-US" sz="2400" dirty="0" smtClean="0"/>
              <a:t>        </a:t>
            </a:r>
            <a:r>
              <a:rPr lang="ru-RU" sz="2400" dirty="0" smtClean="0"/>
              <a:t> </a:t>
            </a:r>
            <a:r>
              <a:rPr lang="en-US" sz="2400" dirty="0" smtClean="0"/>
              <a:t>I</a:t>
            </a:r>
            <a:r>
              <a:rPr lang="ru-RU" sz="2400" dirty="0" smtClean="0"/>
              <a:t>    </a:t>
            </a:r>
            <a:r>
              <a:rPr lang="en-US" sz="2400" dirty="0" smtClean="0"/>
              <a:t>I     </a:t>
            </a:r>
            <a:r>
              <a:rPr lang="en-US" sz="3600" b="1" dirty="0" err="1" smtClean="0"/>
              <a:t>I</a:t>
            </a:r>
            <a:r>
              <a:rPr lang="en-US" sz="2400" dirty="0" smtClean="0"/>
              <a:t>       </a:t>
            </a:r>
            <a:r>
              <a:rPr lang="ru-RU" sz="2400" dirty="0" smtClean="0"/>
              <a:t>  </a:t>
            </a:r>
            <a:r>
              <a:rPr lang="en-US" sz="2400" dirty="0" smtClean="0"/>
              <a:t>I</a:t>
            </a:r>
            <a:r>
              <a:rPr lang="ru-RU" sz="2400" dirty="0" smtClean="0"/>
              <a:t>    </a:t>
            </a:r>
            <a:r>
              <a:rPr lang="en-US" sz="2400" dirty="0" smtClean="0"/>
              <a:t>I     </a:t>
            </a:r>
            <a:r>
              <a:rPr lang="en-US" sz="3600" b="1" dirty="0" err="1" smtClean="0"/>
              <a:t>I</a:t>
            </a:r>
            <a:r>
              <a:rPr lang="en-US" sz="2800" b="1" dirty="0" smtClean="0"/>
              <a:t> </a:t>
            </a:r>
            <a:r>
              <a:rPr lang="en-US" sz="2400" dirty="0" smtClean="0"/>
              <a:t>          </a:t>
            </a:r>
            <a:r>
              <a:rPr lang="en-US" sz="2400" dirty="0" err="1" smtClean="0"/>
              <a:t>I</a:t>
            </a:r>
            <a:r>
              <a:rPr lang="ru-RU" sz="2400" dirty="0" smtClean="0"/>
              <a:t>    </a:t>
            </a:r>
            <a:r>
              <a:rPr lang="en-US" sz="2400" dirty="0" smtClean="0"/>
              <a:t>I   </a:t>
            </a:r>
            <a:r>
              <a:rPr lang="en-US" sz="3600" b="1" dirty="0" err="1" smtClean="0"/>
              <a:t>I</a:t>
            </a:r>
            <a:endParaRPr lang="ru-RU" sz="3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5429264"/>
            <a:ext cx="7643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/>
              <a:t>Как под </a:t>
            </a:r>
            <a:r>
              <a:rPr lang="ru-RU" sz="2400" dirty="0" err="1" smtClean="0"/>
              <a:t>гор-кой</a:t>
            </a:r>
            <a:r>
              <a:rPr lang="ru-RU" sz="2400" dirty="0" smtClean="0"/>
              <a:t> </a:t>
            </a:r>
            <a:r>
              <a:rPr lang="ru-RU" sz="2400" dirty="0" err="1" smtClean="0"/>
              <a:t>под</a:t>
            </a:r>
            <a:r>
              <a:rPr lang="ru-RU" sz="2400" dirty="0" smtClean="0"/>
              <a:t> </a:t>
            </a:r>
            <a:r>
              <a:rPr lang="ru-RU" sz="2400" dirty="0" err="1" smtClean="0"/>
              <a:t>го-</a:t>
            </a:r>
            <a:r>
              <a:rPr lang="ru-RU" sz="2400" b="1" u="sng" dirty="0" err="1" smtClean="0">
                <a:solidFill>
                  <a:srgbClr val="002060"/>
                </a:solidFill>
              </a:rPr>
              <a:t>рой</a:t>
            </a:r>
            <a:r>
              <a:rPr lang="ru-RU" sz="2400" dirty="0" smtClean="0"/>
              <a:t>, тор-го-вал </a:t>
            </a:r>
            <a:r>
              <a:rPr lang="ru-RU" sz="2400" dirty="0" err="1" smtClean="0"/>
              <a:t>ста-рик</a:t>
            </a:r>
            <a:r>
              <a:rPr lang="ru-RU" sz="2400" dirty="0" smtClean="0"/>
              <a:t> </a:t>
            </a:r>
            <a:r>
              <a:rPr lang="ru-RU" sz="2400" dirty="0" err="1" smtClean="0"/>
              <a:t>зо-</a:t>
            </a:r>
            <a:r>
              <a:rPr lang="ru-RU" sz="2400" b="1" u="sng" dirty="0" err="1" smtClean="0">
                <a:solidFill>
                  <a:srgbClr val="002060"/>
                </a:solidFill>
              </a:rPr>
              <a:t>лой</a:t>
            </a:r>
            <a:r>
              <a:rPr lang="ru-RU" sz="2400" b="1" u="sng" dirty="0" smtClean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2400" b="1" u="sng" dirty="0" err="1" smtClean="0">
                <a:solidFill>
                  <a:srgbClr val="002060"/>
                </a:solidFill>
              </a:rPr>
              <a:t>Кар</a:t>
            </a:r>
            <a:r>
              <a:rPr lang="ru-RU" sz="2400" dirty="0" err="1" smtClean="0"/>
              <a:t>-</a:t>
            </a:r>
            <a:r>
              <a:rPr lang="ru-RU" sz="2400" b="1" u="sng" dirty="0" err="1" smtClean="0">
                <a:solidFill>
                  <a:srgbClr val="002060"/>
                </a:solidFill>
              </a:rPr>
              <a:t>тош</a:t>
            </a:r>
            <a:r>
              <a:rPr lang="ru-RU" sz="2400" dirty="0" err="1" smtClean="0"/>
              <a:t>-ка</a:t>
            </a:r>
            <a:r>
              <a:rPr lang="ru-RU" sz="2400" dirty="0" smtClean="0"/>
              <a:t> </a:t>
            </a:r>
            <a:r>
              <a:rPr lang="ru-RU" sz="2400" dirty="0" err="1" smtClean="0"/>
              <a:t>мо-</a:t>
            </a:r>
            <a:r>
              <a:rPr lang="ru-RU" sz="2400" b="1" u="sng" dirty="0" err="1" smtClean="0">
                <a:solidFill>
                  <a:srgbClr val="002060"/>
                </a:solidFill>
              </a:rPr>
              <a:t>я</a:t>
            </a:r>
            <a:r>
              <a:rPr lang="ru-RU" sz="2400" dirty="0" smtClean="0"/>
              <a:t>, вся </a:t>
            </a:r>
            <a:r>
              <a:rPr lang="ru-RU" sz="2400" dirty="0" err="1" smtClean="0"/>
              <a:t>под-</a:t>
            </a:r>
            <a:r>
              <a:rPr lang="ru-RU" sz="2400" b="1" u="sng" dirty="0" err="1" smtClean="0">
                <a:solidFill>
                  <a:srgbClr val="002060"/>
                </a:solidFill>
              </a:rPr>
              <a:t>жа</a:t>
            </a:r>
            <a:r>
              <a:rPr lang="ru-RU" sz="2400" dirty="0" err="1" smtClean="0"/>
              <a:t>-рис-та-</a:t>
            </a:r>
            <a:r>
              <a:rPr lang="ru-RU" sz="2400" b="1" u="sng" dirty="0" err="1" smtClean="0">
                <a:solidFill>
                  <a:srgbClr val="002060"/>
                </a:solidFill>
              </a:rPr>
              <a:t>я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19" name="Рисунок 18" descr="zqhi7eahkhlptedav1pnzqjdw(1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2066" y="3429000"/>
            <a:ext cx="3880072" cy="3252794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tco-physics.narod.ru/cl8_6/otr_38.files/slide0049_backgroun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251"/>
            <a:ext cx="9144000" cy="6849749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6286512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Облако 5"/>
          <p:cNvSpPr/>
          <p:nvPr/>
        </p:nvSpPr>
        <p:spPr>
          <a:xfrm rot="1425538">
            <a:off x="6062969" y="330823"/>
            <a:ext cx="3256327" cy="1857388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ЕДЕТ ПАРОВОЗ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(ПЕНТАХОРД)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3786190"/>
            <a:ext cx="7858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I</a:t>
            </a:r>
            <a:endParaRPr lang="ru-RU" sz="3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286116" y="2714620"/>
            <a:ext cx="1071570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V</a:t>
            </a:r>
            <a:endParaRPr lang="ru-RU" sz="36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00298" y="2928934"/>
            <a:ext cx="7858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IV</a:t>
            </a:r>
            <a:endParaRPr lang="ru-RU" sz="36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714480" y="3143248"/>
            <a:ext cx="7858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III</a:t>
            </a:r>
            <a:endParaRPr lang="ru-RU" sz="36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28662" y="3500438"/>
            <a:ext cx="7858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II</a:t>
            </a:r>
            <a:endParaRPr lang="ru-RU" sz="3600" b="1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rot="5400000">
            <a:off x="3536943" y="3606801"/>
            <a:ext cx="221457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>
            <a:off x="3608381" y="3606801"/>
            <a:ext cx="221457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Блок-схема: узел 21"/>
          <p:cNvSpPr/>
          <p:nvPr/>
        </p:nvSpPr>
        <p:spPr>
          <a:xfrm>
            <a:off x="4500562" y="3143248"/>
            <a:ext cx="45719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узел 22"/>
          <p:cNvSpPr/>
          <p:nvPr/>
        </p:nvSpPr>
        <p:spPr>
          <a:xfrm>
            <a:off x="4500562" y="3786190"/>
            <a:ext cx="45719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Дуга 23"/>
          <p:cNvSpPr/>
          <p:nvPr/>
        </p:nvSpPr>
        <p:spPr>
          <a:xfrm rot="19624174">
            <a:off x="-2770753" y="3171832"/>
            <a:ext cx="7215238" cy="2714644"/>
          </a:xfrm>
          <a:prstGeom prst="arc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857752" y="3000372"/>
            <a:ext cx="928694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IV</a:t>
            </a:r>
            <a:endParaRPr lang="ru-RU" sz="36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786446" y="3214686"/>
            <a:ext cx="928694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III</a:t>
            </a:r>
            <a:endParaRPr lang="ru-RU" sz="36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6715140" y="3500438"/>
            <a:ext cx="928694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II</a:t>
            </a:r>
            <a:endParaRPr lang="ru-RU" sz="36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643834" y="3786190"/>
            <a:ext cx="928694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I</a:t>
            </a:r>
            <a:endParaRPr lang="ru-RU" sz="3600" b="1" dirty="0"/>
          </a:p>
        </p:txBody>
      </p:sp>
      <p:sp>
        <p:nvSpPr>
          <p:cNvPr id="30" name="Дуга 29"/>
          <p:cNvSpPr/>
          <p:nvPr/>
        </p:nvSpPr>
        <p:spPr>
          <a:xfrm>
            <a:off x="785786" y="2500306"/>
            <a:ext cx="7215238" cy="2714644"/>
          </a:xfrm>
          <a:prstGeom prst="arc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0" y="4357694"/>
            <a:ext cx="4714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</a:t>
            </a:r>
            <a:r>
              <a:rPr lang="en-US" sz="3200" dirty="0" smtClean="0"/>
              <a:t>I        </a:t>
            </a:r>
            <a:r>
              <a:rPr lang="en-US" sz="3200" dirty="0" err="1" smtClean="0"/>
              <a:t>I</a:t>
            </a:r>
            <a:r>
              <a:rPr lang="en-US" sz="3200" dirty="0" smtClean="0"/>
              <a:t>       </a:t>
            </a:r>
            <a:r>
              <a:rPr lang="en-US" sz="3200" dirty="0" err="1" smtClean="0"/>
              <a:t>I</a:t>
            </a:r>
            <a:r>
              <a:rPr lang="en-US" sz="3200" dirty="0" smtClean="0"/>
              <a:t>        </a:t>
            </a:r>
            <a:r>
              <a:rPr lang="en-US" sz="3200" dirty="0" err="1" smtClean="0"/>
              <a:t>I</a:t>
            </a:r>
            <a:r>
              <a:rPr lang="en-US" sz="3200" dirty="0" smtClean="0"/>
              <a:t>    </a:t>
            </a:r>
            <a:r>
              <a:rPr lang="ru-RU" sz="3200" dirty="0" smtClean="0"/>
              <a:t>  </a:t>
            </a:r>
            <a:r>
              <a:rPr lang="en-US" sz="3200" dirty="0" smtClean="0"/>
              <a:t> I</a:t>
            </a:r>
            <a:r>
              <a:rPr lang="ru-RU" sz="3200" dirty="0" smtClean="0"/>
              <a:t> </a:t>
            </a:r>
            <a:r>
              <a:rPr lang="en-US" sz="3200" dirty="0" smtClean="0"/>
              <a:t> I </a:t>
            </a:r>
            <a:r>
              <a:rPr lang="ru-RU" sz="3200" dirty="0" smtClean="0"/>
              <a:t> </a:t>
            </a:r>
            <a:r>
              <a:rPr lang="en-US" sz="4800" b="1" dirty="0" smtClean="0"/>
              <a:t>I</a:t>
            </a:r>
          </a:p>
          <a:p>
            <a:r>
              <a:rPr lang="ru-RU" sz="3200" dirty="0" smtClean="0"/>
              <a:t> </a:t>
            </a:r>
            <a:r>
              <a:rPr lang="en-US" sz="3200" dirty="0" smtClean="0"/>
              <a:t>I        </a:t>
            </a:r>
            <a:r>
              <a:rPr lang="en-US" sz="3200" dirty="0" err="1" smtClean="0"/>
              <a:t>I</a:t>
            </a:r>
            <a:r>
              <a:rPr lang="en-US" sz="3200" dirty="0" smtClean="0"/>
              <a:t>       </a:t>
            </a:r>
            <a:r>
              <a:rPr lang="en-US" sz="3200" dirty="0" err="1" smtClean="0"/>
              <a:t>I</a:t>
            </a:r>
            <a:r>
              <a:rPr lang="en-US" sz="3200" dirty="0" smtClean="0"/>
              <a:t>        </a:t>
            </a:r>
            <a:r>
              <a:rPr lang="en-US" sz="3200" dirty="0" err="1" smtClean="0"/>
              <a:t>I</a:t>
            </a:r>
            <a:r>
              <a:rPr lang="en-US" sz="3200" dirty="0" smtClean="0"/>
              <a:t>     </a:t>
            </a:r>
            <a:r>
              <a:rPr lang="ru-RU" sz="3200" dirty="0" smtClean="0"/>
              <a:t>  </a:t>
            </a:r>
            <a:r>
              <a:rPr lang="en-US" sz="3200" dirty="0" smtClean="0"/>
              <a:t>I </a:t>
            </a:r>
            <a:r>
              <a:rPr lang="ru-RU" sz="3200" dirty="0" smtClean="0"/>
              <a:t>  </a:t>
            </a:r>
            <a:r>
              <a:rPr lang="en-US" sz="3200" dirty="0" smtClean="0"/>
              <a:t>I </a:t>
            </a:r>
            <a:r>
              <a:rPr lang="en-US" sz="4800" b="1" dirty="0" err="1" smtClean="0"/>
              <a:t>I</a:t>
            </a:r>
            <a:endParaRPr lang="ru-RU" sz="48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786314" y="5000636"/>
            <a:ext cx="4143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 </a:t>
            </a:r>
            <a:r>
              <a:rPr lang="ru-RU" sz="3200" dirty="0" smtClean="0"/>
              <a:t> </a:t>
            </a:r>
            <a:r>
              <a:rPr lang="en-US" sz="3200" dirty="0" smtClean="0"/>
              <a:t>I </a:t>
            </a:r>
            <a:r>
              <a:rPr lang="en-US" sz="4800" b="1" dirty="0" err="1" smtClean="0"/>
              <a:t>I</a:t>
            </a:r>
            <a:r>
              <a:rPr lang="en-US" sz="3200" dirty="0" smtClean="0"/>
              <a:t>  </a:t>
            </a:r>
            <a:r>
              <a:rPr lang="ru-RU" sz="3200" dirty="0" smtClean="0"/>
              <a:t> </a:t>
            </a:r>
            <a:r>
              <a:rPr lang="en-US" sz="3200" dirty="0" smtClean="0"/>
              <a:t>I </a:t>
            </a:r>
            <a:r>
              <a:rPr lang="ru-RU" sz="3200" dirty="0" smtClean="0"/>
              <a:t> </a:t>
            </a:r>
            <a:r>
              <a:rPr lang="en-US" sz="3200" dirty="0" smtClean="0"/>
              <a:t>I </a:t>
            </a:r>
            <a:r>
              <a:rPr lang="en-US" sz="4400" b="1" dirty="0" err="1" smtClean="0"/>
              <a:t>I</a:t>
            </a:r>
            <a:r>
              <a:rPr lang="en-US" sz="3200" dirty="0" smtClean="0"/>
              <a:t>  </a:t>
            </a:r>
            <a:r>
              <a:rPr lang="ru-RU" sz="3200" dirty="0" smtClean="0"/>
              <a:t> </a:t>
            </a:r>
            <a:r>
              <a:rPr lang="en-US" sz="3200" dirty="0" smtClean="0"/>
              <a:t>I </a:t>
            </a:r>
            <a:r>
              <a:rPr lang="en-US" sz="3200" dirty="0" err="1" smtClean="0"/>
              <a:t>I</a:t>
            </a:r>
            <a:r>
              <a:rPr lang="en-US" sz="3200" dirty="0" smtClean="0"/>
              <a:t> </a:t>
            </a:r>
            <a:r>
              <a:rPr lang="en-US" sz="3200" dirty="0" err="1" smtClean="0"/>
              <a:t>I</a:t>
            </a:r>
            <a:r>
              <a:rPr lang="en-US" sz="3200" dirty="0" smtClean="0"/>
              <a:t> </a:t>
            </a:r>
            <a:r>
              <a:rPr lang="en-US" sz="3200" dirty="0" err="1" smtClean="0"/>
              <a:t>I</a:t>
            </a:r>
            <a:r>
              <a:rPr lang="en-US" sz="3200" dirty="0" smtClean="0"/>
              <a:t>   </a:t>
            </a:r>
            <a:r>
              <a:rPr lang="en-US" sz="3200" dirty="0" err="1" smtClean="0"/>
              <a:t>I</a:t>
            </a:r>
            <a:r>
              <a:rPr lang="ru-RU" sz="3200" dirty="0" smtClean="0"/>
              <a:t> </a:t>
            </a:r>
            <a:r>
              <a:rPr lang="en-US" sz="3200" dirty="0" smtClean="0"/>
              <a:t> I </a:t>
            </a:r>
            <a:r>
              <a:rPr lang="ru-RU" sz="3200" dirty="0" smtClean="0"/>
              <a:t> </a:t>
            </a:r>
            <a:r>
              <a:rPr lang="en-US" sz="4400" b="1" dirty="0" smtClean="0"/>
              <a:t>I</a:t>
            </a:r>
            <a:endParaRPr lang="ru-RU" sz="4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42844" y="5715016"/>
            <a:ext cx="3929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Е-дет</a:t>
            </a:r>
            <a:r>
              <a:rPr lang="ru-RU" sz="2400" dirty="0" smtClean="0"/>
              <a:t>, </a:t>
            </a:r>
            <a:r>
              <a:rPr lang="ru-RU" sz="2400" dirty="0" err="1" smtClean="0"/>
              <a:t>е-дет</a:t>
            </a:r>
            <a:r>
              <a:rPr lang="ru-RU" sz="2400" dirty="0" smtClean="0"/>
              <a:t> </a:t>
            </a:r>
            <a:r>
              <a:rPr lang="ru-RU" sz="2400" dirty="0" err="1" smtClean="0"/>
              <a:t>па-ро-</a:t>
            </a:r>
            <a:r>
              <a:rPr lang="ru-RU" sz="2400" b="1" dirty="0" err="1" smtClean="0">
                <a:solidFill>
                  <a:srgbClr val="0070C0"/>
                </a:solidFill>
              </a:rPr>
              <a:t>воз</a:t>
            </a:r>
            <a:r>
              <a:rPr lang="ru-RU" sz="2400" dirty="0" smtClean="0"/>
              <a:t>,</a:t>
            </a:r>
          </a:p>
          <a:p>
            <a:r>
              <a:rPr lang="ru-RU" sz="2400" dirty="0" smtClean="0"/>
              <a:t>Две </a:t>
            </a:r>
            <a:r>
              <a:rPr lang="ru-RU" sz="2400" dirty="0" err="1" smtClean="0"/>
              <a:t>тру-бы</a:t>
            </a:r>
            <a:r>
              <a:rPr lang="ru-RU" sz="2400" dirty="0" smtClean="0"/>
              <a:t> и сто </a:t>
            </a:r>
            <a:r>
              <a:rPr lang="ru-RU" sz="2400" dirty="0" err="1" smtClean="0"/>
              <a:t>ко-</a:t>
            </a:r>
            <a:r>
              <a:rPr lang="ru-RU" sz="2400" b="1" dirty="0" err="1" smtClean="0">
                <a:solidFill>
                  <a:srgbClr val="0070C0"/>
                </a:solidFill>
              </a:rPr>
              <a:t>лёс</a:t>
            </a:r>
            <a:r>
              <a:rPr lang="ru-RU" sz="2400" b="1" dirty="0" smtClean="0"/>
              <a:t>,</a:t>
            </a:r>
            <a:endParaRPr lang="ru-RU" sz="2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4000496" y="5786454"/>
            <a:ext cx="564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Две </a:t>
            </a:r>
            <a:r>
              <a:rPr lang="ru-RU" dirty="0" err="1" smtClean="0"/>
              <a:t>тру-</a:t>
            </a:r>
            <a:r>
              <a:rPr lang="ru-RU" b="1" dirty="0" err="1" smtClean="0">
                <a:solidFill>
                  <a:srgbClr val="0070C0"/>
                </a:solidFill>
              </a:rPr>
              <a:t>бы</a:t>
            </a:r>
            <a:r>
              <a:rPr lang="ru-RU" dirty="0" smtClean="0"/>
              <a:t>, сто </a:t>
            </a:r>
            <a:r>
              <a:rPr lang="ru-RU" dirty="0" err="1" smtClean="0"/>
              <a:t>ко-</a:t>
            </a:r>
            <a:r>
              <a:rPr lang="ru-RU" b="1" dirty="0" err="1" smtClean="0">
                <a:solidFill>
                  <a:srgbClr val="0070C0"/>
                </a:solidFill>
              </a:rPr>
              <a:t>лёс</a:t>
            </a:r>
            <a:r>
              <a:rPr lang="ru-RU" dirty="0" err="1" smtClean="0"/>
              <a:t>,ма-ши-нис-том</a:t>
            </a:r>
            <a:r>
              <a:rPr lang="ru-RU" dirty="0" smtClean="0"/>
              <a:t> </a:t>
            </a:r>
            <a:r>
              <a:rPr lang="ru-RU" dirty="0" err="1" smtClean="0"/>
              <a:t>ры-жый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пёс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3" name="Рисунок 32" descr="90459064_0_5733c_3ad1dc64_XL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84195">
            <a:off x="7934853" y="4298772"/>
            <a:ext cx="1143000" cy="112395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tco-physics.narod.ru/cl8_6/otr_38.files/slide0049_backgroun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9749"/>
          </a:xfrm>
          <a:prstGeom prst="rect">
            <a:avLst/>
          </a:prstGeom>
          <a:noFill/>
        </p:spPr>
      </p:pic>
      <p:sp>
        <p:nvSpPr>
          <p:cNvPr id="3" name="Облако 2"/>
          <p:cNvSpPr/>
          <p:nvPr/>
        </p:nvSpPr>
        <p:spPr>
          <a:xfrm>
            <a:off x="1714480" y="0"/>
            <a:ext cx="5429288" cy="2285992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МИШКА И МЁД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(ТРЕЗВУЧИЕ)</a:t>
            </a:r>
          </a:p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(СЕКВЕНЦИЯ)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530329">
            <a:off x="488887" y="-48759"/>
            <a:ext cx="1919055" cy="2363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937733">
            <a:off x="6859917" y="-89673"/>
            <a:ext cx="2322977" cy="245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14282" y="3857628"/>
            <a:ext cx="771524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</a:t>
            </a:r>
            <a:endParaRPr lang="ru-RU" sz="3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14414" y="3071810"/>
            <a:ext cx="771524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III</a:t>
            </a:r>
            <a:endParaRPr lang="ru-RU" sz="32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5984" y="2285992"/>
            <a:ext cx="771524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V</a:t>
            </a:r>
            <a:endParaRPr lang="ru-RU" sz="32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00628" y="3429000"/>
            <a:ext cx="771524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II</a:t>
            </a:r>
            <a:endParaRPr lang="ru-RU" sz="32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428992" y="2643182"/>
            <a:ext cx="771524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IV</a:t>
            </a:r>
            <a:endParaRPr lang="ru-RU" sz="3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214810" y="3000372"/>
            <a:ext cx="771524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III</a:t>
            </a:r>
            <a:endParaRPr lang="ru-RU" sz="3200" b="1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rot="5400000">
            <a:off x="2107389" y="3607595"/>
            <a:ext cx="235745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5400000">
            <a:off x="2179621" y="3606801"/>
            <a:ext cx="235745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Блок-схема: узел 15"/>
          <p:cNvSpPr/>
          <p:nvPr/>
        </p:nvSpPr>
        <p:spPr>
          <a:xfrm>
            <a:off x="3143240" y="3214686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/>
          <p:cNvSpPr/>
          <p:nvPr/>
        </p:nvSpPr>
        <p:spPr>
          <a:xfrm>
            <a:off x="3143240" y="3857628"/>
            <a:ext cx="71438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786446" y="3000372"/>
            <a:ext cx="771524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III</a:t>
            </a:r>
            <a:endParaRPr lang="ru-RU" sz="32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572264" y="3429000"/>
            <a:ext cx="771524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II</a:t>
            </a:r>
            <a:endParaRPr lang="ru-RU" sz="32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358082" y="3786190"/>
            <a:ext cx="771524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</a:t>
            </a:r>
            <a:endParaRPr lang="ru-RU" sz="3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42844" y="4572008"/>
            <a:ext cx="292895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  </a:t>
            </a:r>
            <a:r>
              <a:rPr lang="en-US" sz="2800" dirty="0" err="1" smtClean="0"/>
              <a:t>I</a:t>
            </a:r>
            <a:r>
              <a:rPr lang="en-US" sz="2800" dirty="0" smtClean="0"/>
              <a:t>        </a:t>
            </a:r>
            <a:r>
              <a:rPr lang="en-US" sz="2800" dirty="0" err="1" smtClean="0"/>
              <a:t>I</a:t>
            </a:r>
            <a:r>
              <a:rPr lang="en-US" sz="2800" dirty="0" smtClean="0"/>
              <a:t>  </a:t>
            </a:r>
            <a:r>
              <a:rPr lang="en-US" sz="2800" dirty="0" err="1" smtClean="0"/>
              <a:t>I</a:t>
            </a:r>
            <a:r>
              <a:rPr lang="en-US" sz="2800" dirty="0" smtClean="0"/>
              <a:t>         </a:t>
            </a:r>
            <a:r>
              <a:rPr lang="en-US" sz="4000" dirty="0" err="1" smtClean="0"/>
              <a:t>I</a:t>
            </a:r>
            <a:r>
              <a:rPr lang="en-US" sz="4000" dirty="0" smtClean="0"/>
              <a:t>  </a:t>
            </a:r>
            <a:r>
              <a:rPr lang="en-US" sz="4000" dirty="0" err="1" smtClean="0"/>
              <a:t>I</a:t>
            </a:r>
            <a:endParaRPr lang="en-US" sz="4000" dirty="0" smtClean="0"/>
          </a:p>
          <a:p>
            <a:r>
              <a:rPr lang="en-US" sz="2800" dirty="0" smtClean="0"/>
              <a:t>I  </a:t>
            </a:r>
            <a:r>
              <a:rPr lang="en-US" sz="2800" dirty="0" err="1" smtClean="0"/>
              <a:t>I</a:t>
            </a:r>
            <a:r>
              <a:rPr lang="en-US" sz="2800" dirty="0" smtClean="0"/>
              <a:t>        </a:t>
            </a:r>
            <a:r>
              <a:rPr lang="en-US" sz="2800" dirty="0" err="1" smtClean="0"/>
              <a:t>I</a:t>
            </a:r>
            <a:r>
              <a:rPr lang="en-US" sz="2800" dirty="0" smtClean="0"/>
              <a:t>  </a:t>
            </a:r>
            <a:r>
              <a:rPr lang="en-US" sz="2800" dirty="0" err="1" smtClean="0"/>
              <a:t>I</a:t>
            </a:r>
            <a:r>
              <a:rPr lang="en-US" sz="2800" dirty="0" smtClean="0"/>
              <a:t>         </a:t>
            </a:r>
            <a:r>
              <a:rPr lang="en-US" sz="5400" b="1" dirty="0" err="1" smtClean="0"/>
              <a:t>I</a:t>
            </a:r>
            <a:endParaRPr lang="ru-RU" sz="5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500430" y="5072074"/>
            <a:ext cx="4643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  </a:t>
            </a:r>
            <a:r>
              <a:rPr lang="en-US" sz="2800" dirty="0" err="1" smtClean="0"/>
              <a:t>I</a:t>
            </a:r>
            <a:r>
              <a:rPr lang="en-US" sz="2800" dirty="0" smtClean="0"/>
              <a:t>     </a:t>
            </a:r>
            <a:r>
              <a:rPr lang="en-US" sz="2800" dirty="0" err="1" smtClean="0"/>
              <a:t>I</a:t>
            </a:r>
            <a:r>
              <a:rPr lang="en-US" sz="2800" dirty="0" smtClean="0"/>
              <a:t>  </a:t>
            </a:r>
            <a:r>
              <a:rPr lang="en-US" sz="2800" dirty="0" err="1" smtClean="0"/>
              <a:t>I</a:t>
            </a:r>
            <a:r>
              <a:rPr lang="en-US" sz="2800" dirty="0" smtClean="0"/>
              <a:t>    </a:t>
            </a:r>
            <a:r>
              <a:rPr lang="en-US" sz="4000" dirty="0" err="1" smtClean="0"/>
              <a:t>I</a:t>
            </a:r>
            <a:r>
              <a:rPr lang="en-US" sz="4000" dirty="0" smtClean="0"/>
              <a:t>  </a:t>
            </a:r>
            <a:r>
              <a:rPr lang="en-US" sz="4000" dirty="0" err="1" smtClean="0"/>
              <a:t>I</a:t>
            </a:r>
            <a:r>
              <a:rPr lang="en-US" sz="4000" dirty="0" smtClean="0"/>
              <a:t>      </a:t>
            </a:r>
            <a:r>
              <a:rPr lang="en-US" sz="2800" dirty="0" err="1" smtClean="0"/>
              <a:t>I</a:t>
            </a:r>
            <a:r>
              <a:rPr lang="en-US" sz="2800" dirty="0" smtClean="0"/>
              <a:t>  </a:t>
            </a:r>
            <a:r>
              <a:rPr lang="en-US" sz="2800" dirty="0" err="1" smtClean="0"/>
              <a:t>I</a:t>
            </a:r>
            <a:r>
              <a:rPr lang="en-US" sz="2800" dirty="0" smtClean="0"/>
              <a:t>     </a:t>
            </a:r>
            <a:r>
              <a:rPr lang="en-US" sz="2800" dirty="0" err="1" smtClean="0"/>
              <a:t>I</a:t>
            </a:r>
            <a:r>
              <a:rPr lang="en-US" sz="2800" dirty="0" smtClean="0"/>
              <a:t>  </a:t>
            </a:r>
            <a:r>
              <a:rPr lang="en-US" sz="2800" dirty="0" err="1" smtClean="0"/>
              <a:t>I</a:t>
            </a:r>
            <a:r>
              <a:rPr lang="en-US" sz="2800" dirty="0" smtClean="0"/>
              <a:t>     </a:t>
            </a:r>
            <a:r>
              <a:rPr lang="en-US" sz="5400" b="1" dirty="0" err="1" smtClean="0"/>
              <a:t>I</a:t>
            </a:r>
            <a:endParaRPr lang="ru-RU" sz="5400" b="1" dirty="0"/>
          </a:p>
        </p:txBody>
      </p:sp>
      <p:sp>
        <p:nvSpPr>
          <p:cNvPr id="24" name="Дуга 23"/>
          <p:cNvSpPr/>
          <p:nvPr/>
        </p:nvSpPr>
        <p:spPr>
          <a:xfrm rot="18788317">
            <a:off x="-1735366" y="3394547"/>
            <a:ext cx="5357850" cy="1285884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Дуга 24"/>
          <p:cNvSpPr/>
          <p:nvPr/>
        </p:nvSpPr>
        <p:spPr>
          <a:xfrm rot="865026">
            <a:off x="3004643" y="2504113"/>
            <a:ext cx="5357850" cy="1285884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Дуга 25"/>
          <p:cNvSpPr/>
          <p:nvPr/>
        </p:nvSpPr>
        <p:spPr>
          <a:xfrm rot="661659">
            <a:off x="359237" y="2143610"/>
            <a:ext cx="5357850" cy="1285884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 стрелкой 29"/>
          <p:cNvCxnSpPr/>
          <p:nvPr/>
        </p:nvCxnSpPr>
        <p:spPr>
          <a:xfrm rot="10800000">
            <a:off x="5857884" y="4643446"/>
            <a:ext cx="2286016" cy="1588"/>
          </a:xfrm>
          <a:prstGeom prst="straightConnector1">
            <a:avLst/>
          </a:prstGeom>
          <a:ln>
            <a:solidFill>
              <a:srgbClr val="52210E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10800000">
            <a:off x="3428992" y="4643446"/>
            <a:ext cx="2286016" cy="1588"/>
          </a:xfrm>
          <a:prstGeom prst="straightConnector1">
            <a:avLst/>
          </a:prstGeom>
          <a:ln>
            <a:solidFill>
              <a:srgbClr val="52210E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rot="10800000">
            <a:off x="5929322" y="5857892"/>
            <a:ext cx="2286016" cy="1588"/>
          </a:xfrm>
          <a:prstGeom prst="straightConnector1">
            <a:avLst/>
          </a:prstGeom>
          <a:ln>
            <a:solidFill>
              <a:srgbClr val="52210E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rot="10800000">
            <a:off x="3428992" y="5857892"/>
            <a:ext cx="2286016" cy="1588"/>
          </a:xfrm>
          <a:prstGeom prst="straightConnector1">
            <a:avLst/>
          </a:prstGeom>
          <a:ln>
            <a:solidFill>
              <a:srgbClr val="52210E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42844" y="6143644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МИШКА КОСОЛАПЫЙ,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ОН В ЛЕСУ ЖИВЁТ.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28992" y="6286520"/>
            <a:ext cx="5715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ОЧЕНЬ ЛЮБИТ МИШКА ВКУСНЫЙ СЛАДКИЙ МЁД.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7" name="Рисунок 36" descr="2186e80cc6b00ad7761f248a650d64e45e4b9174850079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826" y="3929066"/>
            <a:ext cx="2877713" cy="3352807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storage.a-jetbox.org/storage2/file/get/144169358688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5"/>
            <a:ext cx="9144000" cy="68580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28926" y="428604"/>
            <a:ext cx="44574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Аннотация к учебному пособию </a:t>
            </a:r>
          </a:p>
          <a:p>
            <a:r>
              <a:rPr lang="ru-RU" sz="2400" dirty="0" smtClean="0"/>
              <a:t>«Занимательное сольфеджио» </a:t>
            </a:r>
          </a:p>
          <a:p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1571612"/>
            <a:ext cx="80010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Электронное учебное пособие «Занимательное сольфеджио» предназначено для учащихся 1 </a:t>
            </a:r>
            <a:r>
              <a:rPr lang="ru-RU" dirty="0" smtClean="0"/>
              <a:t>года обучения</a:t>
            </a:r>
            <a:r>
              <a:rPr lang="ru-RU" dirty="0" smtClean="0"/>
              <a:t> </a:t>
            </a:r>
            <a:r>
              <a:rPr lang="ru-RU" dirty="0" smtClean="0"/>
              <a:t>детских музыкальных школ и студий. </a:t>
            </a:r>
          </a:p>
          <a:p>
            <a:r>
              <a:rPr lang="ru-RU" dirty="0" smtClean="0"/>
              <a:t>Музыкальный материал систематизирован в 4 разделах: </a:t>
            </a:r>
          </a:p>
          <a:p>
            <a:r>
              <a:rPr lang="ru-RU" dirty="0" smtClean="0"/>
              <a:t>«Гаммы», «Умные ступеньки», «</a:t>
            </a:r>
            <a:r>
              <a:rPr lang="ru-RU" dirty="0" err="1" smtClean="0"/>
              <a:t>Попевки</a:t>
            </a:r>
            <a:r>
              <a:rPr lang="ru-RU" dirty="0" smtClean="0"/>
              <a:t>», «Ритм».</a:t>
            </a:r>
          </a:p>
          <a:p>
            <a:r>
              <a:rPr lang="ru-RU" dirty="0" smtClean="0"/>
              <a:t>Цель создания пособия:</a:t>
            </a:r>
          </a:p>
          <a:p>
            <a:r>
              <a:rPr lang="ru-RU" dirty="0" smtClean="0"/>
              <a:t> - повысить эффективность процесса обучения посредством подачи материала в ярких интерактивных картинках и таблицах.</a:t>
            </a:r>
          </a:p>
          <a:p>
            <a:r>
              <a:rPr lang="ru-RU" dirty="0" smtClean="0"/>
              <a:t>Задачи: </a:t>
            </a:r>
          </a:p>
          <a:p>
            <a:pPr>
              <a:buFontTx/>
              <a:buChar char="-"/>
            </a:pPr>
            <a:r>
              <a:rPr lang="ru-RU" dirty="0" smtClean="0"/>
              <a:t> сделать процесс обучения более эффективным;</a:t>
            </a:r>
          </a:p>
          <a:p>
            <a:pPr>
              <a:buFontTx/>
              <a:buChar char="-"/>
            </a:pPr>
            <a:r>
              <a:rPr lang="ru-RU" dirty="0" smtClean="0"/>
              <a:t>обеспечить наглядность и доступность материала. </a:t>
            </a:r>
          </a:p>
          <a:p>
            <a:r>
              <a:rPr lang="ru-RU" dirty="0" smtClean="0"/>
              <a:t>Предлагаемое пособие – </a:t>
            </a:r>
            <a:r>
              <a:rPr lang="ru-RU" dirty="0" err="1" smtClean="0"/>
              <a:t>пособие</a:t>
            </a:r>
            <a:r>
              <a:rPr lang="ru-RU" dirty="0" smtClean="0"/>
              <a:t> нового формата, позволяющее расширить границы традиционных представлений о возможностях подачи учебного материала предмета «Сольфеджио».</a:t>
            </a:r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nika-art.com.ua/images/portfolio-00074-b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185" y="0"/>
            <a:ext cx="9244186" cy="6858000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ctrTitle" idx="4294967295"/>
          </p:nvPr>
        </p:nvSpPr>
        <p:spPr>
          <a:xfrm>
            <a:off x="357158" y="1"/>
            <a:ext cx="8786842" cy="3357561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Путешествие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 страну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музыкальной грамоты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Часть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IV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«Ритм» 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2" name="Picture 4" descr="Скрипичный ключ картинки - Обозреваем врем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00164" y="3786190"/>
            <a:ext cx="5214974" cy="2809876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fs.nashaucheba.ru/tw_files2/urls_3/1295/d-1294255/1294255_html_m18b0dd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85850" y="35719"/>
            <a:ext cx="11001452" cy="760812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85720" y="2500306"/>
            <a:ext cx="2286016" cy="25717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28596" y="3786190"/>
            <a:ext cx="2643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ТА      ТА</a:t>
            </a:r>
            <a:endParaRPr lang="ru-RU" sz="4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14348" y="2714620"/>
            <a:ext cx="71438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785918" y="2714620"/>
            <a:ext cx="71438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571868" y="1357298"/>
            <a:ext cx="71438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428992" y="2500306"/>
            <a:ext cx="235745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СОЛН    -  ЦЕ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ЛИ     -      СА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ЗАЙ    -     КА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МЕД   -  ВЕДЬ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ДРУЗЬ-      Я</a:t>
            </a:r>
          </a:p>
          <a:p>
            <a:endParaRPr lang="ru-RU" dirty="0"/>
          </a:p>
        </p:txBody>
      </p:sp>
      <p:pic>
        <p:nvPicPr>
          <p:cNvPr id="28676" name="Picture 4" descr="http://svyatonik26.ru/files/9%20%D1%81%D0%BE%D0%BB%D0%BD%D1%86%D0%B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285992"/>
            <a:ext cx="1428759" cy="1071569"/>
          </a:xfrm>
          <a:prstGeom prst="rect">
            <a:avLst/>
          </a:prstGeom>
          <a:noFill/>
        </p:spPr>
      </p:pic>
      <p:pic>
        <p:nvPicPr>
          <p:cNvPr id="28678" name="Picture 6" descr="http://www.funnyfunnyjokes.org/wp-content/uploads/2012/08/fox-toy-anim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2786058"/>
            <a:ext cx="2000264" cy="1257309"/>
          </a:xfrm>
          <a:prstGeom prst="rect">
            <a:avLst/>
          </a:prstGeom>
          <a:noFill/>
        </p:spPr>
      </p:pic>
      <p:pic>
        <p:nvPicPr>
          <p:cNvPr id="28680" name="Picture 8" descr="http://www.metod-kopilka.ru/images/doc/36/30503/9/hello_html_m408f0ec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3714752"/>
            <a:ext cx="928694" cy="1000132"/>
          </a:xfrm>
          <a:prstGeom prst="rect">
            <a:avLst/>
          </a:prstGeom>
          <a:noFill/>
        </p:spPr>
      </p:pic>
      <p:pic>
        <p:nvPicPr>
          <p:cNvPr id="28682" name="Picture 10" descr="http://user.vse42.ru/files/ui-5396cde1043296.40304567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4500570"/>
            <a:ext cx="1571636" cy="1071570"/>
          </a:xfrm>
          <a:prstGeom prst="rect">
            <a:avLst/>
          </a:prstGeom>
          <a:noFill/>
        </p:spPr>
      </p:pic>
      <p:pic>
        <p:nvPicPr>
          <p:cNvPr id="28684" name="Picture 12" descr="http://www.phototag.ru/show/21516_136939/m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5214950"/>
            <a:ext cx="1809741" cy="1357306"/>
          </a:xfrm>
          <a:prstGeom prst="rect">
            <a:avLst/>
          </a:prstGeom>
          <a:noFill/>
        </p:spPr>
      </p:pic>
      <p:sp>
        <p:nvSpPr>
          <p:cNvPr id="16" name="Облако 15"/>
          <p:cNvSpPr/>
          <p:nvPr/>
        </p:nvSpPr>
        <p:spPr>
          <a:xfrm>
            <a:off x="2752093" y="167374"/>
            <a:ext cx="3877400" cy="1027868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ЧЕТВЕРТНЫЕ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7" name="Дуга 16"/>
          <p:cNvSpPr/>
          <p:nvPr/>
        </p:nvSpPr>
        <p:spPr>
          <a:xfrm rot="8163332">
            <a:off x="4463688" y="1677615"/>
            <a:ext cx="857256" cy="85725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Дуга 17"/>
          <p:cNvSpPr/>
          <p:nvPr/>
        </p:nvSpPr>
        <p:spPr>
          <a:xfrm rot="8163332">
            <a:off x="3249243" y="1677614"/>
            <a:ext cx="857256" cy="85725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Дуга 18"/>
          <p:cNvSpPr/>
          <p:nvPr/>
        </p:nvSpPr>
        <p:spPr>
          <a:xfrm rot="8163332">
            <a:off x="1463292" y="3034936"/>
            <a:ext cx="857256" cy="85725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Дуга 19"/>
          <p:cNvSpPr/>
          <p:nvPr/>
        </p:nvSpPr>
        <p:spPr>
          <a:xfrm rot="8163332">
            <a:off x="391722" y="3034937"/>
            <a:ext cx="857256" cy="85725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857752" y="1357298"/>
            <a:ext cx="71438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fs.nashaucheba.ru/tw_files2/urls_3/1295/d-1294255/1294255_html_m18b0dd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85850" y="0"/>
            <a:ext cx="11001452" cy="760812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85720" y="2500306"/>
            <a:ext cx="2286016" cy="25717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28596" y="3786190"/>
            <a:ext cx="2643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ТА      ТА</a:t>
            </a:r>
            <a:endParaRPr lang="ru-RU" sz="4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14348" y="2714620"/>
            <a:ext cx="71438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785918" y="2714620"/>
            <a:ext cx="71438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571868" y="1357298"/>
            <a:ext cx="71438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блако 15"/>
          <p:cNvSpPr/>
          <p:nvPr/>
        </p:nvSpPr>
        <p:spPr>
          <a:xfrm>
            <a:off x="2752092" y="167374"/>
            <a:ext cx="4891741" cy="111848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ПОДБЕРИ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СЛОВА К РИТМУ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7" name="Дуга 16"/>
          <p:cNvSpPr/>
          <p:nvPr/>
        </p:nvSpPr>
        <p:spPr>
          <a:xfrm rot="8163332">
            <a:off x="4463688" y="1677615"/>
            <a:ext cx="857256" cy="85725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Дуга 17"/>
          <p:cNvSpPr/>
          <p:nvPr/>
        </p:nvSpPr>
        <p:spPr>
          <a:xfrm rot="8163332">
            <a:off x="3249243" y="1677614"/>
            <a:ext cx="857256" cy="85725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Дуга 18"/>
          <p:cNvSpPr/>
          <p:nvPr/>
        </p:nvSpPr>
        <p:spPr>
          <a:xfrm rot="8163332">
            <a:off x="1463292" y="3034936"/>
            <a:ext cx="857256" cy="85725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Дуга 19"/>
          <p:cNvSpPr/>
          <p:nvPr/>
        </p:nvSpPr>
        <p:spPr>
          <a:xfrm rot="8163332">
            <a:off x="391722" y="3034937"/>
            <a:ext cx="857256" cy="85725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857752" y="1357298"/>
            <a:ext cx="71438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794" name="Picture 2" descr="http://3sex.keo.su/screen/files/e9/e986b71c6adfdeae74274c08cc45ffe2/19000191/Krow_http:/3sex.keo.s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3786190"/>
            <a:ext cx="2586032" cy="3258109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fs.nashaucheba.ru/tw_files2/urls_3/1295/d-1294255/1294255_html_m18b0dd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88" y="-214338"/>
            <a:ext cx="11001452" cy="760812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28596" y="2143116"/>
            <a:ext cx="2428892" cy="25717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лако 2"/>
          <p:cNvSpPr/>
          <p:nvPr/>
        </p:nvSpPr>
        <p:spPr>
          <a:xfrm>
            <a:off x="2571736" y="0"/>
            <a:ext cx="4286280" cy="1071546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ВОСЬМЫЕ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3786190"/>
            <a:ext cx="2643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 ТИ ТИ</a:t>
            </a:r>
            <a:r>
              <a:rPr lang="ru-RU" sz="4000" b="1" dirty="0" smtClean="0"/>
              <a:t>   ТА</a:t>
            </a:r>
            <a:endParaRPr lang="ru-RU" sz="4000" b="1" dirty="0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2143106" y="2500306"/>
            <a:ext cx="71439" cy="1143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643570" y="1142984"/>
            <a:ext cx="71438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714744" y="2500306"/>
            <a:ext cx="27146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КО  - ЛО  -     БОК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ПЕ  - ТУ    -     ШОК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СА  -  МО  -      ЛЁТ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ПА  - РО    -     ХОД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КА  -  РАН   -  ДАШ</a:t>
            </a:r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42910" y="3000372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214414" y="3000372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572000" y="1714488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000496" y="1714488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794" name="Picture 2" descr="https://im2-tub-ru.yandex.net/i?id=05e269c93a66556110082dd761a483bf&amp;n=33&amp;h=17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2214554"/>
            <a:ext cx="1240079" cy="928694"/>
          </a:xfrm>
          <a:prstGeom prst="rect">
            <a:avLst/>
          </a:prstGeom>
          <a:noFill/>
        </p:spPr>
      </p:pic>
      <p:pic>
        <p:nvPicPr>
          <p:cNvPr id="33796" name="Picture 4" descr="http://img1.liveinternet.ru/images/attach/c/10/112/239/112239587_large_0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2928934"/>
            <a:ext cx="1400051" cy="1071570"/>
          </a:xfrm>
          <a:prstGeom prst="rect">
            <a:avLst/>
          </a:prstGeom>
          <a:noFill/>
        </p:spPr>
      </p:pic>
      <p:pic>
        <p:nvPicPr>
          <p:cNvPr id="33798" name="Picture 6" descr="http://buy.ck.ua/children-world/image/cache/data/product/089002_354942845921-800x6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3750470"/>
            <a:ext cx="1285884" cy="964413"/>
          </a:xfrm>
          <a:prstGeom prst="rect">
            <a:avLst/>
          </a:prstGeom>
          <a:noFill/>
        </p:spPr>
      </p:pic>
      <p:pic>
        <p:nvPicPr>
          <p:cNvPr id="33802" name="Picture 10" descr="http://static5.depositphotos.com/1005091/452/v/950/depositphotos_4525404-Big-cartoon-steamshi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72396" y="4286256"/>
            <a:ext cx="1091926" cy="1000132"/>
          </a:xfrm>
          <a:prstGeom prst="rect">
            <a:avLst/>
          </a:prstGeom>
          <a:noFill/>
        </p:spPr>
      </p:pic>
      <p:pic>
        <p:nvPicPr>
          <p:cNvPr id="33804" name="Picture 12" descr="http://svoy-divan.ru/product_img/1339587348_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5429264"/>
            <a:ext cx="1047758" cy="785818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642910" y="3000372"/>
            <a:ext cx="57150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000496" y="1714488"/>
            <a:ext cx="57150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Дуга 20"/>
          <p:cNvSpPr/>
          <p:nvPr/>
        </p:nvSpPr>
        <p:spPr>
          <a:xfrm rot="7960383">
            <a:off x="3970445" y="1652661"/>
            <a:ext cx="785818" cy="85725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Дуга 22"/>
          <p:cNvSpPr/>
          <p:nvPr/>
        </p:nvSpPr>
        <p:spPr>
          <a:xfrm rot="7960383">
            <a:off x="5260618" y="1650955"/>
            <a:ext cx="785818" cy="85725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Дуга 23"/>
          <p:cNvSpPr/>
          <p:nvPr/>
        </p:nvSpPr>
        <p:spPr>
          <a:xfrm rot="7960383">
            <a:off x="1760156" y="2936839"/>
            <a:ext cx="785818" cy="85725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Дуга 24"/>
          <p:cNvSpPr/>
          <p:nvPr/>
        </p:nvSpPr>
        <p:spPr>
          <a:xfrm rot="7960383">
            <a:off x="545710" y="2936840"/>
            <a:ext cx="785818" cy="85725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fs.nashaucheba.ru/tw_files2/urls_3/1295/d-1294255/1294255_html_m18b0dd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88" y="-285776"/>
            <a:ext cx="11001452" cy="760812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28596" y="2143116"/>
            <a:ext cx="2428892" cy="25717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лако 2"/>
          <p:cNvSpPr/>
          <p:nvPr/>
        </p:nvSpPr>
        <p:spPr>
          <a:xfrm>
            <a:off x="1785918" y="0"/>
            <a:ext cx="6072230" cy="1071546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ПОДБЕРИ СЛОВА К РИТМУ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3786190"/>
            <a:ext cx="2643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 ТИ ТИ</a:t>
            </a:r>
            <a:r>
              <a:rPr lang="ru-RU" sz="4000" b="1" dirty="0" smtClean="0"/>
              <a:t>   ТА</a:t>
            </a:r>
            <a:endParaRPr lang="ru-RU" sz="4000" b="1" dirty="0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2143106" y="2500306"/>
            <a:ext cx="71439" cy="1143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643570" y="1142984"/>
            <a:ext cx="71438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42910" y="3000372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214414" y="3000372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572000" y="1714488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000496" y="1714488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42910" y="3000372"/>
            <a:ext cx="57150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000496" y="1714488"/>
            <a:ext cx="57150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Дуга 20"/>
          <p:cNvSpPr/>
          <p:nvPr/>
        </p:nvSpPr>
        <p:spPr>
          <a:xfrm rot="7960383">
            <a:off x="3970445" y="1652661"/>
            <a:ext cx="785818" cy="85725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Дуга 22"/>
          <p:cNvSpPr/>
          <p:nvPr/>
        </p:nvSpPr>
        <p:spPr>
          <a:xfrm rot="7960383">
            <a:off x="5260618" y="1650955"/>
            <a:ext cx="785818" cy="85725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Дуга 23"/>
          <p:cNvSpPr/>
          <p:nvPr/>
        </p:nvSpPr>
        <p:spPr>
          <a:xfrm rot="7960383">
            <a:off x="1760156" y="2936839"/>
            <a:ext cx="785818" cy="85725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Дуга 24"/>
          <p:cNvSpPr/>
          <p:nvPr/>
        </p:nvSpPr>
        <p:spPr>
          <a:xfrm rot="7960383">
            <a:off x="545710" y="2936840"/>
            <a:ext cx="785818" cy="85725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818" name="Picture 2" descr="http://i.bigmir.net/img/dnevnik/uploads/cmu_1382/50287/17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3143224"/>
            <a:ext cx="3286148" cy="3286148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fs.nashaucheba.ru/tw_files2/urls_3/1295/d-1294255/1294255_html_m18b0dd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88" y="-214338"/>
            <a:ext cx="11001452" cy="76081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357158" y="2214554"/>
            <a:ext cx="2428892" cy="25717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лако 2"/>
          <p:cNvSpPr/>
          <p:nvPr/>
        </p:nvSpPr>
        <p:spPr>
          <a:xfrm>
            <a:off x="2571736" y="0"/>
            <a:ext cx="4286280" cy="1071546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Ритм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3786190"/>
            <a:ext cx="2643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ТА     </a:t>
            </a:r>
            <a:r>
              <a:rPr lang="ru-RU" sz="2800" b="1" dirty="0" smtClean="0"/>
              <a:t>ТИ ТИ </a:t>
            </a:r>
            <a:endParaRPr lang="ru-RU" sz="2800" b="1" dirty="0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714346" y="2500306"/>
            <a:ext cx="71439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57620" y="1214422"/>
            <a:ext cx="71438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571868" y="2643182"/>
            <a:ext cx="28575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ЛА-    СТОЧ-КА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БЕ-     ЛОЧ-КА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ЛО-     ДОЧ-КА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КУ-     КОЛ-КА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МЕЛЬ- НИ-ЦА</a:t>
            </a:r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714480" y="3214686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214546" y="3214686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572000" y="1857364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072066" y="1857364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818" name="Picture 2" descr="http://hypar.ru/sites/default/files/pictures/2015/ijun/2306/6685_swallow20mike20langman_jpg-580x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2075372"/>
            <a:ext cx="1214446" cy="1067876"/>
          </a:xfrm>
          <a:prstGeom prst="rect">
            <a:avLst/>
          </a:prstGeom>
          <a:noFill/>
        </p:spPr>
      </p:pic>
      <p:pic>
        <p:nvPicPr>
          <p:cNvPr id="34820" name="Picture 4" descr="http://kult-life.ru/wp-content/uploads/2014/02/bris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2883809"/>
            <a:ext cx="928694" cy="902381"/>
          </a:xfrm>
          <a:prstGeom prst="rect">
            <a:avLst/>
          </a:prstGeom>
          <a:noFill/>
        </p:spPr>
      </p:pic>
      <p:pic>
        <p:nvPicPr>
          <p:cNvPr id="34822" name="Picture 6" descr="http://fullref.ru/files/158/9bd8228d8092cf7cdb0934fc64d71350.html_files/22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58082" y="3565977"/>
            <a:ext cx="1285884" cy="1077469"/>
          </a:xfrm>
          <a:prstGeom prst="rect">
            <a:avLst/>
          </a:prstGeom>
          <a:noFill/>
        </p:spPr>
      </p:pic>
      <p:pic>
        <p:nvPicPr>
          <p:cNvPr id="34824" name="Picture 8" descr="http://img0.liveinternet.ru/images/attach/c/10/108/626/108626706_large_4453296_kyk_58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4429132"/>
            <a:ext cx="928694" cy="1308021"/>
          </a:xfrm>
          <a:prstGeom prst="rect">
            <a:avLst/>
          </a:prstGeom>
          <a:noFill/>
        </p:spPr>
      </p:pic>
      <p:pic>
        <p:nvPicPr>
          <p:cNvPr id="34826" name="Picture 10" descr="http://www.estavebnice.cz/images/generic/full/21887-stavebnice-teifoc-vetrny-mly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40" y="5000636"/>
            <a:ext cx="1357322" cy="1337264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1785918" y="3214686"/>
            <a:ext cx="42862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572000" y="1857364"/>
            <a:ext cx="50006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Дуга 21"/>
          <p:cNvSpPr/>
          <p:nvPr/>
        </p:nvSpPr>
        <p:spPr>
          <a:xfrm rot="7625407">
            <a:off x="4414942" y="1829279"/>
            <a:ext cx="714380" cy="85725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Дуга 22"/>
          <p:cNvSpPr/>
          <p:nvPr/>
        </p:nvSpPr>
        <p:spPr>
          <a:xfrm rot="7625407">
            <a:off x="3486247" y="1829279"/>
            <a:ext cx="714380" cy="85725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Дуга 23"/>
          <p:cNvSpPr/>
          <p:nvPr/>
        </p:nvSpPr>
        <p:spPr>
          <a:xfrm rot="7625407">
            <a:off x="342976" y="3043726"/>
            <a:ext cx="714380" cy="85725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Дуга 24"/>
          <p:cNvSpPr/>
          <p:nvPr/>
        </p:nvSpPr>
        <p:spPr>
          <a:xfrm rot="7625407">
            <a:off x="1557422" y="3115163"/>
            <a:ext cx="714380" cy="85725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fs.nashaucheba.ru/tw_files2/urls_3/1295/d-1294255/1294255_html_m18b0dd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88" y="-214338"/>
            <a:ext cx="11001452" cy="76081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357158" y="2214554"/>
            <a:ext cx="2428892" cy="25717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лако 2"/>
          <p:cNvSpPr/>
          <p:nvPr/>
        </p:nvSpPr>
        <p:spPr>
          <a:xfrm>
            <a:off x="2000232" y="0"/>
            <a:ext cx="5500726" cy="1071546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ПОДБЕРИ СЛОВА К РИТМУ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3786190"/>
            <a:ext cx="2643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ТА     </a:t>
            </a:r>
            <a:r>
              <a:rPr lang="ru-RU" sz="2800" b="1" dirty="0" smtClean="0"/>
              <a:t>ТИ ТИ </a:t>
            </a:r>
            <a:endParaRPr lang="ru-RU" sz="2800" b="1" dirty="0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714346" y="2500306"/>
            <a:ext cx="71439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57620" y="1214422"/>
            <a:ext cx="71438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714480" y="3214686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214546" y="3214686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572000" y="1857364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072066" y="1857364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785918" y="3214686"/>
            <a:ext cx="42862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572000" y="1857364"/>
            <a:ext cx="50006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Дуга 21"/>
          <p:cNvSpPr/>
          <p:nvPr/>
        </p:nvSpPr>
        <p:spPr>
          <a:xfrm rot="7625407">
            <a:off x="4414942" y="1829279"/>
            <a:ext cx="714380" cy="85725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Дуга 22"/>
          <p:cNvSpPr/>
          <p:nvPr/>
        </p:nvSpPr>
        <p:spPr>
          <a:xfrm rot="7625407">
            <a:off x="3486247" y="1829279"/>
            <a:ext cx="714380" cy="85725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Дуга 23"/>
          <p:cNvSpPr/>
          <p:nvPr/>
        </p:nvSpPr>
        <p:spPr>
          <a:xfrm rot="7625407">
            <a:off x="342976" y="3043726"/>
            <a:ext cx="714380" cy="85725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Дуга 24"/>
          <p:cNvSpPr/>
          <p:nvPr/>
        </p:nvSpPr>
        <p:spPr>
          <a:xfrm rot="7625407">
            <a:off x="1557422" y="3115163"/>
            <a:ext cx="714380" cy="85725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 descr="ag00291_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26" y="4214818"/>
            <a:ext cx="2786082" cy="1685931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fs.nashaucheba.ru/tw_files2/urls_3/1295/d-1294255/1294255_html_m18b0dd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88" y="-214338"/>
            <a:ext cx="11001452" cy="760812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57158" y="2571744"/>
            <a:ext cx="2428892" cy="25717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лако 2"/>
          <p:cNvSpPr/>
          <p:nvPr/>
        </p:nvSpPr>
        <p:spPr>
          <a:xfrm>
            <a:off x="2571736" y="0"/>
            <a:ext cx="4286280" cy="1071546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Ритм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4000504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ТИ ТИ  ТИ ТИ </a:t>
            </a:r>
            <a:endParaRPr lang="ru-RU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143240" y="2857496"/>
            <a:ext cx="30003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КО-  </a:t>
            </a:r>
            <a:r>
              <a:rPr lang="ru-RU" sz="2400" dirty="0" smtClean="0"/>
              <a:t>ЛО-</a:t>
            </a:r>
            <a:r>
              <a:rPr lang="ru-RU" sz="2400" b="1" dirty="0" smtClean="0"/>
              <a:t>  КОЛЬ-ЧИК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ЧЕ  -  РЕ  -   ПА -  ХА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ПИ -   А  -   НИ  - НО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БУ  -  РА -  ТИ  -  НО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ЧИ  - ПОЛ  - ЛИ -  НО</a:t>
            </a:r>
          </a:p>
          <a:p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285984" y="3214686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714876" y="1857364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1857364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142976" y="3214686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3214686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714480" y="3214686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071934" y="1857364"/>
            <a:ext cx="55243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428992" y="1857364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842" name="Picture 2" descr="http://www.gilacourier.com/wp-content/uploads/cache/7310_NewsPGMPHo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2285992"/>
            <a:ext cx="1071570" cy="1069784"/>
          </a:xfrm>
          <a:prstGeom prst="rect">
            <a:avLst/>
          </a:prstGeom>
          <a:noFill/>
        </p:spPr>
      </p:pic>
      <p:pic>
        <p:nvPicPr>
          <p:cNvPr id="35844" name="Picture 4" descr="http://www.fuqua.eastwest.org/image/large/699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3286124"/>
            <a:ext cx="1352139" cy="714380"/>
          </a:xfrm>
          <a:prstGeom prst="rect">
            <a:avLst/>
          </a:prstGeom>
          <a:noFill/>
        </p:spPr>
      </p:pic>
      <p:pic>
        <p:nvPicPr>
          <p:cNvPr id="35846" name="Picture 6" descr="http://i044.radikal.ru/1012/71/552101bd57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4000504"/>
            <a:ext cx="1214446" cy="1214446"/>
          </a:xfrm>
          <a:prstGeom prst="rect">
            <a:avLst/>
          </a:prstGeom>
          <a:noFill/>
        </p:spPr>
      </p:pic>
      <p:pic>
        <p:nvPicPr>
          <p:cNvPr id="35848" name="Picture 8" descr="http://img0.liveinternet.ru/images/attach/c/2/64/813/64813124_1286109290_multik15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15206" y="4286256"/>
            <a:ext cx="1285884" cy="1614080"/>
          </a:xfrm>
          <a:prstGeom prst="rect">
            <a:avLst/>
          </a:prstGeom>
          <a:noFill/>
        </p:spPr>
      </p:pic>
      <p:pic>
        <p:nvPicPr>
          <p:cNvPr id="35852" name="Picture 12" descr="http://yt3.ggpht.com/-Dh9-TW6amfc/AAAAAAAAAAI/AAAAAAAAAAA/Ywr5JlFohSM/s900-c-k-no/phot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5214950"/>
            <a:ext cx="1428760" cy="1428760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642910" y="3214686"/>
            <a:ext cx="50006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714480" y="3214686"/>
            <a:ext cx="57150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714876" y="1857364"/>
            <a:ext cx="57150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428992" y="1857364"/>
            <a:ext cx="64294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Дуга 29"/>
          <p:cNvSpPr/>
          <p:nvPr/>
        </p:nvSpPr>
        <p:spPr>
          <a:xfrm rot="7722713">
            <a:off x="3343897" y="1832642"/>
            <a:ext cx="714380" cy="85725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Дуга 30"/>
          <p:cNvSpPr/>
          <p:nvPr/>
        </p:nvSpPr>
        <p:spPr>
          <a:xfrm rot="7722713">
            <a:off x="4558343" y="1832641"/>
            <a:ext cx="714380" cy="85725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Дуга 31"/>
          <p:cNvSpPr/>
          <p:nvPr/>
        </p:nvSpPr>
        <p:spPr>
          <a:xfrm rot="7722713">
            <a:off x="486377" y="3118525"/>
            <a:ext cx="714380" cy="85725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Дуга 32"/>
          <p:cNvSpPr/>
          <p:nvPr/>
        </p:nvSpPr>
        <p:spPr>
          <a:xfrm rot="7722713">
            <a:off x="1557947" y="3047087"/>
            <a:ext cx="714380" cy="85725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fs.nashaucheba.ru/tw_files2/urls_3/1295/d-1294255/1294255_html_m18b0dd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88" y="-214338"/>
            <a:ext cx="11001452" cy="760812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57158" y="2571744"/>
            <a:ext cx="2428892" cy="25717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лако 2"/>
          <p:cNvSpPr/>
          <p:nvPr/>
        </p:nvSpPr>
        <p:spPr>
          <a:xfrm>
            <a:off x="1714480" y="0"/>
            <a:ext cx="5143536" cy="1071546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ПОДБЕРИ СЛОВА К РИТМУ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4000504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ТИ ТИ  ТИ ТИ </a:t>
            </a:r>
            <a:endParaRPr lang="ru-RU" sz="28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285984" y="3214686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714876" y="1857364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1857364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142976" y="3214686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3214686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714480" y="3214686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071934" y="1857364"/>
            <a:ext cx="55243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428992" y="1857364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42910" y="3214686"/>
            <a:ext cx="50006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714480" y="3214686"/>
            <a:ext cx="57150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714876" y="1857364"/>
            <a:ext cx="57150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428992" y="1857364"/>
            <a:ext cx="64294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Дуга 29"/>
          <p:cNvSpPr/>
          <p:nvPr/>
        </p:nvSpPr>
        <p:spPr>
          <a:xfrm rot="7722713">
            <a:off x="3343897" y="1832642"/>
            <a:ext cx="714380" cy="85725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Дуга 30"/>
          <p:cNvSpPr/>
          <p:nvPr/>
        </p:nvSpPr>
        <p:spPr>
          <a:xfrm rot="7722713">
            <a:off x="4558343" y="1832641"/>
            <a:ext cx="714380" cy="85725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Дуга 31"/>
          <p:cNvSpPr/>
          <p:nvPr/>
        </p:nvSpPr>
        <p:spPr>
          <a:xfrm rot="7722713">
            <a:off x="486377" y="3118525"/>
            <a:ext cx="714380" cy="85725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Дуга 32"/>
          <p:cNvSpPr/>
          <p:nvPr/>
        </p:nvSpPr>
        <p:spPr>
          <a:xfrm rot="7722713">
            <a:off x="1557947" y="3047087"/>
            <a:ext cx="714380" cy="85725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 descr="sol.v_pa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5074" y="3286124"/>
            <a:ext cx="2928926" cy="2928926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fs.nashaucheba.ru/tw_files2/urls_3/1295/d-1294255/1294255_html_m18b0dd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0164" y="-500090"/>
            <a:ext cx="11001452" cy="760812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57158" y="2357430"/>
            <a:ext cx="2428892" cy="25717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лако 2"/>
          <p:cNvSpPr/>
          <p:nvPr/>
        </p:nvSpPr>
        <p:spPr>
          <a:xfrm rot="1375269">
            <a:off x="4720895" y="129664"/>
            <a:ext cx="4286280" cy="157161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accent1"/>
                </a:solidFill>
              </a:rPr>
              <a:t>Ритм</a:t>
            </a:r>
          </a:p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синкопа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4000504"/>
            <a:ext cx="2643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ТИ  </a:t>
            </a:r>
            <a:r>
              <a:rPr lang="ru-RU" sz="4000" b="1" dirty="0" smtClean="0"/>
              <a:t>ТА</a:t>
            </a:r>
            <a:r>
              <a:rPr lang="ru-RU" sz="2800" b="1" dirty="0" smtClean="0"/>
              <a:t>       ТИ </a:t>
            </a:r>
            <a:endParaRPr lang="ru-RU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143240" y="2714620"/>
            <a:ext cx="28575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МА   - ЛИ   -        НА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КОР  -  ЗИ    -      НА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КО   -    РО    -       ВА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КАС  -   ТРЮ -      ЛЯ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МА   -    ШИ   -     НА</a:t>
            </a:r>
          </a:p>
          <a:p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285984" y="3214686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1857364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3214686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428992" y="1857364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142976" y="2643182"/>
            <a:ext cx="71438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4071934" y="1357298"/>
            <a:ext cx="71438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868" name="Picture 4" descr="http://player.myshared.ru/400127/data/images/img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3143248"/>
            <a:ext cx="834126" cy="785818"/>
          </a:xfrm>
          <a:prstGeom prst="rect">
            <a:avLst/>
          </a:prstGeom>
          <a:noFill/>
        </p:spPr>
      </p:pic>
      <p:pic>
        <p:nvPicPr>
          <p:cNvPr id="36870" name="Picture 6" descr="http://4vector.com/i/free-vector-raspberry-vector_004394_Raspberries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500306"/>
            <a:ext cx="642942" cy="792344"/>
          </a:xfrm>
          <a:prstGeom prst="rect">
            <a:avLst/>
          </a:prstGeom>
          <a:noFill/>
        </p:spPr>
      </p:pic>
      <p:pic>
        <p:nvPicPr>
          <p:cNvPr id="36872" name="Picture 8" descr="http://5.cs-ellpic.yandex.net/market__o_RON18ZAOjx9FxtO1Fqg_600x8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3857628"/>
            <a:ext cx="859902" cy="928694"/>
          </a:xfrm>
          <a:prstGeom prst="rect">
            <a:avLst/>
          </a:prstGeom>
          <a:noFill/>
        </p:spPr>
      </p:pic>
      <p:pic>
        <p:nvPicPr>
          <p:cNvPr id="36874" name="Picture 10" descr="http://www.boom-dom.ru/image/data/3/30/303/30352088_12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857884" y="4714884"/>
            <a:ext cx="1393040" cy="928694"/>
          </a:xfrm>
          <a:prstGeom prst="rect">
            <a:avLst/>
          </a:prstGeom>
          <a:noFill/>
        </p:spPr>
      </p:pic>
      <p:pic>
        <p:nvPicPr>
          <p:cNvPr id="36876" name="Picture 12" descr="http://pstr.spb.ru/sites/default/files/images/1ee39410b97b602881547b33cc854c6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68" y="5214950"/>
            <a:ext cx="1232525" cy="1168845"/>
          </a:xfrm>
          <a:prstGeom prst="rect">
            <a:avLst/>
          </a:prstGeom>
          <a:noFill/>
        </p:spPr>
      </p:pic>
      <p:sp>
        <p:nvSpPr>
          <p:cNvPr id="18" name="Дуга 17"/>
          <p:cNvSpPr/>
          <p:nvPr/>
        </p:nvSpPr>
        <p:spPr>
          <a:xfrm rot="7750612">
            <a:off x="3230014" y="1464415"/>
            <a:ext cx="1071570" cy="1285884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Дуга 19"/>
          <p:cNvSpPr/>
          <p:nvPr/>
        </p:nvSpPr>
        <p:spPr>
          <a:xfrm rot="7750612">
            <a:off x="4373023" y="1464417"/>
            <a:ext cx="1071570" cy="1285884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Дуга 21"/>
          <p:cNvSpPr/>
          <p:nvPr/>
        </p:nvSpPr>
        <p:spPr>
          <a:xfrm rot="7750612">
            <a:off x="1372625" y="2750300"/>
            <a:ext cx="1071570" cy="1285884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Дуга 22"/>
          <p:cNvSpPr/>
          <p:nvPr/>
        </p:nvSpPr>
        <p:spPr>
          <a:xfrm rot="7750612">
            <a:off x="301089" y="2750299"/>
            <a:ext cx="1071570" cy="1285884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 descr="sol.v_pan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57290" y="0"/>
            <a:ext cx="1928802" cy="1928802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nika-art.com.ua/images/portfolio-00074-b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185" y="0"/>
            <a:ext cx="9244186" cy="6858000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ctrTitle" idx="4294967295"/>
          </p:nvPr>
        </p:nvSpPr>
        <p:spPr>
          <a:xfrm>
            <a:off x="285720" y="1"/>
            <a:ext cx="8858280" cy="278605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Путешествие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 страну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музыкальной грамоты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Часть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I 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«Гаммы» 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2" name="Picture 4" descr="Скрипичный ключ картинки - Обозреваем врем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00164" y="3786190"/>
            <a:ext cx="5214974" cy="2809876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fs.nashaucheba.ru/tw_files2/urls_3/1295/d-1294255/1294255_html_m18b0dd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0164" y="-500090"/>
            <a:ext cx="11001452" cy="760812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85720" y="2428868"/>
            <a:ext cx="2428892" cy="25717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лако 2"/>
          <p:cNvSpPr/>
          <p:nvPr/>
        </p:nvSpPr>
        <p:spPr>
          <a:xfrm rot="1375269">
            <a:off x="3930485" y="131997"/>
            <a:ext cx="5878135" cy="157161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Половинная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4000504"/>
            <a:ext cx="2643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ТА  -  А</a:t>
            </a:r>
            <a:r>
              <a:rPr lang="ru-RU" sz="2800" b="1" dirty="0" smtClean="0"/>
              <a:t> </a:t>
            </a:r>
            <a:endParaRPr lang="ru-RU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143240" y="2714620"/>
            <a:ext cx="28575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   ГУ-У-У-У-У-УСЬ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    СТО-О-О-О-ОЛ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    СТУ-У-У-У-У-УЛ   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    СЛО-О-О-О-ОН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    ДО-О-О-ОЖДЬ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42910" y="2714620"/>
            <a:ext cx="214314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500430" y="1428736"/>
            <a:ext cx="214314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Дуга 17"/>
          <p:cNvSpPr/>
          <p:nvPr/>
        </p:nvSpPr>
        <p:spPr>
          <a:xfrm rot="7750612">
            <a:off x="3230014" y="1464415"/>
            <a:ext cx="1071570" cy="1285884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Дуга 19"/>
          <p:cNvSpPr/>
          <p:nvPr/>
        </p:nvSpPr>
        <p:spPr>
          <a:xfrm rot="7750612">
            <a:off x="4373023" y="1464417"/>
            <a:ext cx="1071570" cy="1285884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Дуга 21"/>
          <p:cNvSpPr/>
          <p:nvPr/>
        </p:nvSpPr>
        <p:spPr>
          <a:xfrm rot="7750612">
            <a:off x="1372625" y="2750300"/>
            <a:ext cx="1071570" cy="1285884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Дуга 22"/>
          <p:cNvSpPr/>
          <p:nvPr/>
        </p:nvSpPr>
        <p:spPr>
          <a:xfrm rot="7750612">
            <a:off x="301089" y="2750299"/>
            <a:ext cx="1071570" cy="1285884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fullref.ru/files/63/da6a3806ff50b99e637823b3244cfd21.html_files/rId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2174665"/>
            <a:ext cx="1000132" cy="1182897"/>
          </a:xfrm>
          <a:prstGeom prst="rect">
            <a:avLst/>
          </a:prstGeom>
          <a:noFill/>
        </p:spPr>
      </p:pic>
      <p:pic>
        <p:nvPicPr>
          <p:cNvPr id="1028" name="Picture 4" descr="http://www.classifieds24.ru/images/3895/3894045/large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3178967"/>
            <a:ext cx="1285884" cy="964413"/>
          </a:xfrm>
          <a:prstGeom prst="rect">
            <a:avLst/>
          </a:prstGeom>
          <a:noFill/>
        </p:spPr>
      </p:pic>
      <p:pic>
        <p:nvPicPr>
          <p:cNvPr id="1030" name="Picture 6" descr="http://www.malish-butik.ru/published/publicdata/MALISHMALISH/attachments/SC/products_pictures/yagodka%20%282%29_en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3643314"/>
            <a:ext cx="1071570" cy="1071570"/>
          </a:xfrm>
          <a:prstGeom prst="rect">
            <a:avLst/>
          </a:prstGeom>
          <a:noFill/>
        </p:spPr>
      </p:pic>
      <p:pic>
        <p:nvPicPr>
          <p:cNvPr id="1032" name="Picture 8" descr="http://funforkids.ru/pictures/animals/lovelyanimals021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72264" y="4429132"/>
            <a:ext cx="1524011" cy="1143008"/>
          </a:xfrm>
          <a:prstGeom prst="rect">
            <a:avLst/>
          </a:prstGeom>
          <a:noFill/>
        </p:spPr>
      </p:pic>
      <p:pic>
        <p:nvPicPr>
          <p:cNvPr id="1036" name="Picture 12" descr="http://www.stjosephpost.com/wp-content/uploads/2013/10/imag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8" y="5500702"/>
            <a:ext cx="1193729" cy="1000108"/>
          </a:xfrm>
          <a:prstGeom prst="rect">
            <a:avLst/>
          </a:prstGeom>
          <a:noFill/>
        </p:spPr>
      </p:pic>
      <p:pic>
        <p:nvPicPr>
          <p:cNvPr id="19" name="Рисунок 18" descr="sol.v_pan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2910" y="-428652"/>
            <a:ext cx="2857496" cy="2857496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s.nashaucheba.ru/tw_files2/urls_3/1295/d-1294255/1294255_html_m18b0dd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88" y="-285776"/>
            <a:ext cx="11001452" cy="7608123"/>
          </a:xfrm>
          <a:prstGeom prst="rect">
            <a:avLst/>
          </a:prstGeom>
          <a:noFill/>
        </p:spPr>
      </p:pic>
      <p:sp>
        <p:nvSpPr>
          <p:cNvPr id="5" name="Стрелка вниз 4"/>
          <p:cNvSpPr/>
          <p:nvPr/>
        </p:nvSpPr>
        <p:spPr>
          <a:xfrm>
            <a:off x="1785918" y="428604"/>
            <a:ext cx="6000792" cy="1571636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ЗАПОМНИ</a:t>
            </a:r>
          </a:p>
          <a:p>
            <a:pPr algn="ctr"/>
            <a:r>
              <a:rPr lang="ru-RU" sz="2800" b="1" u="sng" dirty="0" smtClean="0">
                <a:solidFill>
                  <a:srgbClr val="FF0000"/>
                </a:solidFill>
              </a:rPr>
              <a:t>ПРАВИЛА</a:t>
            </a:r>
            <a:endParaRPr lang="ru-RU" sz="2800" b="1" u="sng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85852" y="1928802"/>
            <a:ext cx="71438" cy="1285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643702" y="2000240"/>
            <a:ext cx="71438" cy="1285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3643314"/>
            <a:ext cx="71438" cy="1285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71868" y="3571876"/>
            <a:ext cx="71438" cy="1285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285984" y="2428868"/>
            <a:ext cx="45719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786050" y="2428868"/>
            <a:ext cx="45719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143504" y="2500306"/>
            <a:ext cx="45719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00298" y="5429264"/>
            <a:ext cx="45719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071670" y="5429264"/>
            <a:ext cx="45719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500166" y="5429264"/>
            <a:ext cx="45719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71538" y="5429264"/>
            <a:ext cx="45719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357422" y="2428868"/>
            <a:ext cx="42862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071538" y="5429264"/>
            <a:ext cx="42862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071670" y="5429264"/>
            <a:ext cx="42862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643042" y="2643182"/>
            <a:ext cx="357190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643042" y="2786058"/>
            <a:ext cx="357190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000760" y="2786058"/>
            <a:ext cx="357190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000760" y="2643182"/>
            <a:ext cx="35719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715008" y="2500306"/>
            <a:ext cx="45719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643042" y="4429132"/>
            <a:ext cx="357190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2857488" y="4357694"/>
            <a:ext cx="357190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214282" y="3714752"/>
            <a:ext cx="428628" cy="1285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858148" y="3643314"/>
            <a:ext cx="428628" cy="1285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7215206" y="4357694"/>
            <a:ext cx="357190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7215206" y="4214818"/>
            <a:ext cx="357190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6500826" y="3643314"/>
            <a:ext cx="71438" cy="1285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214942" y="3643314"/>
            <a:ext cx="71438" cy="1285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 flipH="1">
            <a:off x="3000364" y="4143380"/>
            <a:ext cx="45719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5715008" y="4357694"/>
            <a:ext cx="357190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1643042" y="4286256"/>
            <a:ext cx="357190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5857884" y="4143380"/>
            <a:ext cx="45719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2786050" y="5857892"/>
            <a:ext cx="357190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2786050" y="5715016"/>
            <a:ext cx="357190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5214942" y="2500306"/>
            <a:ext cx="50006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785786" y="5143512"/>
            <a:ext cx="7858180" cy="7143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4357686" y="2071678"/>
            <a:ext cx="71438" cy="314327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4500562" y="5500702"/>
            <a:ext cx="45719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3286116" y="5500702"/>
            <a:ext cx="45719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3643306" y="5286388"/>
            <a:ext cx="71438" cy="1285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Дуга 48"/>
          <p:cNvSpPr/>
          <p:nvPr/>
        </p:nvSpPr>
        <p:spPr>
          <a:xfrm rot="8392686">
            <a:off x="782251" y="2242443"/>
            <a:ext cx="1143008" cy="107157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Дуга 49"/>
          <p:cNvSpPr/>
          <p:nvPr/>
        </p:nvSpPr>
        <p:spPr>
          <a:xfrm rot="8392686">
            <a:off x="6068664" y="3956955"/>
            <a:ext cx="1143008" cy="107157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Дуга 50"/>
          <p:cNvSpPr/>
          <p:nvPr/>
        </p:nvSpPr>
        <p:spPr>
          <a:xfrm rot="8392686">
            <a:off x="4782780" y="3956955"/>
            <a:ext cx="1143008" cy="107157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Дуга 51"/>
          <p:cNvSpPr/>
          <p:nvPr/>
        </p:nvSpPr>
        <p:spPr>
          <a:xfrm rot="8392686">
            <a:off x="4925655" y="2313881"/>
            <a:ext cx="1143008" cy="107157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Дуга 52"/>
          <p:cNvSpPr/>
          <p:nvPr/>
        </p:nvSpPr>
        <p:spPr>
          <a:xfrm rot="8392686">
            <a:off x="6140101" y="2385319"/>
            <a:ext cx="1143008" cy="107157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Дуга 53"/>
          <p:cNvSpPr/>
          <p:nvPr/>
        </p:nvSpPr>
        <p:spPr>
          <a:xfrm rot="8392686">
            <a:off x="3854085" y="5314278"/>
            <a:ext cx="1143008" cy="107157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Дуга 54"/>
          <p:cNvSpPr/>
          <p:nvPr/>
        </p:nvSpPr>
        <p:spPr>
          <a:xfrm rot="8392686">
            <a:off x="2996829" y="5242839"/>
            <a:ext cx="1143008" cy="107157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Дуга 55"/>
          <p:cNvSpPr/>
          <p:nvPr/>
        </p:nvSpPr>
        <p:spPr>
          <a:xfrm rot="8392686">
            <a:off x="1782384" y="5242839"/>
            <a:ext cx="1143008" cy="107157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Дуга 56"/>
          <p:cNvSpPr/>
          <p:nvPr/>
        </p:nvSpPr>
        <p:spPr>
          <a:xfrm rot="8392686">
            <a:off x="782252" y="5242839"/>
            <a:ext cx="1143008" cy="107157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Дуга 57"/>
          <p:cNvSpPr/>
          <p:nvPr/>
        </p:nvSpPr>
        <p:spPr>
          <a:xfrm rot="8392686">
            <a:off x="8211804" y="3956954"/>
            <a:ext cx="1143008" cy="107157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Дуга 58"/>
          <p:cNvSpPr/>
          <p:nvPr/>
        </p:nvSpPr>
        <p:spPr>
          <a:xfrm rot="8392686">
            <a:off x="7497423" y="3956954"/>
            <a:ext cx="1143008" cy="107157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Дуга 59"/>
          <p:cNvSpPr/>
          <p:nvPr/>
        </p:nvSpPr>
        <p:spPr>
          <a:xfrm rot="8392686">
            <a:off x="1925259" y="3956954"/>
            <a:ext cx="1143008" cy="107157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Дуга 60"/>
          <p:cNvSpPr/>
          <p:nvPr/>
        </p:nvSpPr>
        <p:spPr>
          <a:xfrm rot="8392686">
            <a:off x="3139705" y="3956955"/>
            <a:ext cx="1143008" cy="107157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Дуга 61"/>
          <p:cNvSpPr/>
          <p:nvPr/>
        </p:nvSpPr>
        <p:spPr>
          <a:xfrm rot="8392686">
            <a:off x="710814" y="3956955"/>
            <a:ext cx="1143008" cy="107157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Дуга 62"/>
          <p:cNvSpPr/>
          <p:nvPr/>
        </p:nvSpPr>
        <p:spPr>
          <a:xfrm rot="8392686">
            <a:off x="-75005" y="3956956"/>
            <a:ext cx="1143008" cy="107157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Дуга 64"/>
          <p:cNvSpPr/>
          <p:nvPr/>
        </p:nvSpPr>
        <p:spPr>
          <a:xfrm rot="8392686">
            <a:off x="2068136" y="2242443"/>
            <a:ext cx="1143008" cy="107157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s.nashaucheba.ru/tw_files2/urls_3/1295/d-1294255/1294255_html_m18b0dd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85850" y="-750123"/>
            <a:ext cx="11001452" cy="7608123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 rot="876732">
            <a:off x="5144609" y="254423"/>
            <a:ext cx="4429156" cy="11429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</a:rPr>
              <a:t>ЗАГАДКИ</a:t>
            </a:r>
            <a:endParaRPr lang="ru-RU" sz="3200" b="1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3174" y="3143248"/>
            <a:ext cx="4786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БОМ          БОМ          БОМ         БОМ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71604" y="5000636"/>
            <a:ext cx="671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              ЗА-ГО    - РЕЛ-СЯ    КОШ-КИН    ДОМ</a:t>
            </a:r>
            <a:endParaRPr lang="ru-RU" sz="24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572000" y="4286256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071934" y="4286256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286116" y="4286256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786050" y="4286256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857884" y="4286256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5357818" y="4286256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4143372" y="1928802"/>
            <a:ext cx="71438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5357818" y="1928802"/>
            <a:ext cx="71438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786578" y="3857628"/>
            <a:ext cx="71438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6643702" y="1928802"/>
            <a:ext cx="71438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2786050" y="4286256"/>
            <a:ext cx="50006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4071934" y="4286256"/>
            <a:ext cx="50006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5357818" y="4286256"/>
            <a:ext cx="50006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http://pulseauto.ru/pulseauto/%CB%EE%E3%E8%EA%E0_%EE%E1%F9%E8%E5_%EF%EE%ED%FF%F2%E8%F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214290"/>
            <a:ext cx="2805565" cy="1928826"/>
          </a:xfrm>
          <a:prstGeom prst="rect">
            <a:avLst/>
          </a:prstGeom>
          <a:noFill/>
        </p:spPr>
      </p:pic>
      <p:pic>
        <p:nvPicPr>
          <p:cNvPr id="11268" name="Picture 4" descr="http://img.labirint.ru/images/comments_pic/0847/02lab684j122691158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980311">
            <a:off x="-9857" y="2786255"/>
            <a:ext cx="2547906" cy="1714513"/>
          </a:xfrm>
          <a:prstGeom prst="rect">
            <a:avLst/>
          </a:prstGeom>
          <a:noFill/>
        </p:spPr>
      </p:pic>
      <p:sp>
        <p:nvSpPr>
          <p:cNvPr id="49" name="Скругленный прямоугольник 48"/>
          <p:cNvSpPr/>
          <p:nvPr/>
        </p:nvSpPr>
        <p:spPr>
          <a:xfrm>
            <a:off x="2643174" y="3714752"/>
            <a:ext cx="5500726" cy="1285884"/>
          </a:xfrm>
          <a:prstGeom prst="roundRect">
            <a:avLst/>
          </a:prstGeom>
          <a:solidFill>
            <a:srgbClr val="E9F9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2857488" y="1928802"/>
            <a:ext cx="71438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2571736" y="1928802"/>
            <a:ext cx="5786478" cy="121444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s.nashaucheba.ru/tw_files2/urls_3/1295/d-1294255/1294255_html_m18b0dd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85850" y="-750123"/>
            <a:ext cx="11001452" cy="7608123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 rot="876732">
            <a:off x="5144609" y="254423"/>
            <a:ext cx="4429156" cy="11429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</a:rPr>
              <a:t>ЗАГАДКИ</a:t>
            </a:r>
            <a:endParaRPr lang="ru-RU" sz="3200" b="1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3174" y="3143248"/>
            <a:ext cx="4786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ГУ -УСЬ                       ГУ -УСЬ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71604" y="5000636"/>
            <a:ext cx="671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               Я     ТЕ - БЯ                НЕ    БО  -    ЮСЬ        </a:t>
            </a:r>
            <a:endParaRPr lang="ru-RU" sz="24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286116" y="4286256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786050" y="4286256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857884" y="4286256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5357818" y="4286256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 flipH="1">
            <a:off x="5357818" y="1928802"/>
            <a:ext cx="214314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786578" y="3857628"/>
            <a:ext cx="71438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2786050" y="4286256"/>
            <a:ext cx="50006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5357818" y="4286256"/>
            <a:ext cx="50006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 flipH="1">
            <a:off x="2857488" y="1928802"/>
            <a:ext cx="214314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4000496" y="3857628"/>
            <a:ext cx="71438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571736" y="3714752"/>
            <a:ext cx="5500726" cy="1285884"/>
          </a:xfrm>
          <a:prstGeom prst="roundRect">
            <a:avLst/>
          </a:prstGeom>
          <a:solidFill>
            <a:srgbClr val="E9F9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2500298" y="1857364"/>
            <a:ext cx="5786478" cy="121444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57364"/>
            <a:ext cx="2553926" cy="316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3" name="Picture 5" descr="http://kartinki-vernisazh.ru/_ph/14/1/592205691.jp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6710" y="4286256"/>
            <a:ext cx="1028700" cy="1543051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s.nashaucheba.ru/tw_files2/urls_3/1295/d-1294255/1294255_html_m18b0dd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88" y="-750123"/>
            <a:ext cx="11001452" cy="7608123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 rot="876732">
            <a:off x="5144609" y="254423"/>
            <a:ext cx="4429156" cy="11429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</a:rPr>
              <a:t>ЗАГАДКИ</a:t>
            </a:r>
            <a:endParaRPr lang="ru-RU" sz="3200" b="1" dirty="0">
              <a:solidFill>
                <a:srgbClr val="FFC000"/>
              </a:solidFill>
            </a:endParaRPr>
          </a:p>
        </p:txBody>
      </p:sp>
      <p:pic>
        <p:nvPicPr>
          <p:cNvPr id="26630" name="Picture 6" descr="http://img1.liveinternet.ru/images/attach/c/6/89/855/89855591_8142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0"/>
            <a:ext cx="1832097" cy="235747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14480" y="3143248"/>
            <a:ext cx="7215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КО-ЛО-БОК, КО-ЛО-БОК, У НЕ-ГО РУ-МЯ-НЫЙ БОК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71604" y="5000636"/>
            <a:ext cx="671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МА-ЛЕНЬ-КОЙ Ё-ЛОЧ-КЕ ХО-ЛОД-НО ЗИ-МОЙ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786578" y="2428868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286512" y="2428868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857884" y="2428868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429256" y="2428868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143504" y="2428868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928794" y="2428868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357422" y="2428868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286644" y="2428868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071934" y="2428868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571868" y="2428868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643438" y="4286256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071934" y="4286256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071802" y="4286256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357422" y="4286256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643702" y="4286256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6215074" y="4286256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643570" y="4286256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5072066" y="4286256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2857488" y="1928802"/>
            <a:ext cx="142876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4500562" y="1928802"/>
            <a:ext cx="142876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786710" y="2000240"/>
            <a:ext cx="133352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785918" y="3786190"/>
            <a:ext cx="142876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7072330" y="3786190"/>
            <a:ext cx="142876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643306" y="3857628"/>
            <a:ext cx="142876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1928794" y="2428868"/>
            <a:ext cx="428628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571868" y="2428868"/>
            <a:ext cx="500066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5143504" y="2428868"/>
            <a:ext cx="28575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5929322" y="2428868"/>
            <a:ext cx="35719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6786578" y="2428868"/>
            <a:ext cx="50006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2428860" y="4286256"/>
            <a:ext cx="64294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4143372" y="4286256"/>
            <a:ext cx="50006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5072066" y="4286256"/>
            <a:ext cx="57150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6286512" y="4286256"/>
            <a:ext cx="35719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1714480" y="1857364"/>
            <a:ext cx="6572296" cy="121444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571604" y="3714752"/>
            <a:ext cx="6000792" cy="1285884"/>
          </a:xfrm>
          <a:prstGeom prst="roundRect">
            <a:avLst/>
          </a:prstGeom>
          <a:solidFill>
            <a:srgbClr val="E9F9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 descr="http://xn----7sbapcgaavabpxeerioebukwy6h9k.xn--p1ai.images.1c-bitrix-cdn.ru/upload/medialibrary/0b3/tkrf.png?14186300901139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42974" y="3500438"/>
            <a:ext cx="2500329" cy="2500330"/>
          </a:xfrm>
          <a:prstGeom prst="rect">
            <a:avLst/>
          </a:prstGeom>
          <a:noFill/>
        </p:spPr>
      </p:pic>
      <p:pic>
        <p:nvPicPr>
          <p:cNvPr id="33794" name="Picture 2" descr="http://zdjecia.nurka.pl/images/img-dafo.tym.sk-files-amvmioesn9woxaholc7y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6710" y="4572008"/>
            <a:ext cx="1809750" cy="1590675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s.nashaucheba.ru/tw_files2/urls_3/1295/d-1294255/1294255_html_m18b0dd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88" y="-214338"/>
            <a:ext cx="11001452" cy="7608123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 rot="876732">
            <a:off x="5144609" y="254423"/>
            <a:ext cx="4429156" cy="11429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</a:rPr>
              <a:t>ЗАГАДКИ</a:t>
            </a:r>
            <a:endParaRPr lang="ru-RU" sz="3200" b="1" dirty="0">
              <a:solidFill>
                <a:srgbClr val="FFC000"/>
              </a:solidFill>
            </a:endParaRPr>
          </a:p>
        </p:txBody>
      </p:sp>
      <p:pic>
        <p:nvPicPr>
          <p:cNvPr id="26630" name="Picture 6" descr="http://img1.liveinternet.ru/images/attach/c/6/89/855/89855591_8142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0"/>
            <a:ext cx="1832097" cy="235747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14480" y="3143248"/>
            <a:ext cx="7215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КО-ЛО-БОК, КО-ЛО-БОК, У НЕ-ГО РУ-МЯ-НЫЙ БОК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428728" y="5000636"/>
            <a:ext cx="6858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МА-ЛЕНЬ-КОЙ Ё-ЛОЧ-КЕ   ХО-ЛОД-НО ЗИ-МОЙ</a:t>
            </a:r>
            <a:endParaRPr lang="ru-RU" sz="2400" b="1" dirty="0"/>
          </a:p>
        </p:txBody>
      </p:sp>
      <p:pic>
        <p:nvPicPr>
          <p:cNvPr id="26636" name="Picture 12" descr="http://image.igxe.com/tp1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57628"/>
            <a:ext cx="1500198" cy="2250297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786578" y="2428868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286512" y="2428868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857884" y="2428868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429256" y="2428868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143504" y="2428868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928794" y="2428868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357422" y="2428868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286644" y="2428868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071934" y="2428868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571868" y="2428868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643438" y="4286256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071934" y="4286256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071802" y="4286256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357422" y="4286256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643702" y="4286256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6215074" y="4286256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643570" y="4286256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5072066" y="4286256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2857488" y="1928802"/>
            <a:ext cx="71438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4500562" y="1928802"/>
            <a:ext cx="71438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786710" y="2000240"/>
            <a:ext cx="71438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785918" y="3786190"/>
            <a:ext cx="71438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7072330" y="3786190"/>
            <a:ext cx="285752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643306" y="3786190"/>
            <a:ext cx="71438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1928794" y="2428868"/>
            <a:ext cx="428628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571868" y="2428868"/>
            <a:ext cx="500066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5143504" y="2428868"/>
            <a:ext cx="28575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5929322" y="2428868"/>
            <a:ext cx="35719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6786578" y="2428868"/>
            <a:ext cx="50006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2428860" y="4286256"/>
            <a:ext cx="64294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4143372" y="4286256"/>
            <a:ext cx="50006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5072066" y="4286256"/>
            <a:ext cx="57150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6286512" y="4286256"/>
            <a:ext cx="35719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3214678" y="1357298"/>
            <a:ext cx="45719" cy="18573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4929190" y="1357298"/>
            <a:ext cx="45719" cy="18573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6572264" y="1357298"/>
            <a:ext cx="45719" cy="18573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8215338" y="1357298"/>
            <a:ext cx="45719" cy="18573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3357554" y="3643314"/>
            <a:ext cx="45719" cy="135732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 flipH="1">
            <a:off x="4929190" y="3643314"/>
            <a:ext cx="45719" cy="135732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6929454" y="3643314"/>
            <a:ext cx="45719" cy="135732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8215338" y="3643314"/>
            <a:ext cx="71438" cy="135732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Дуга 56"/>
          <p:cNvSpPr/>
          <p:nvPr/>
        </p:nvSpPr>
        <p:spPr>
          <a:xfrm rot="7389096">
            <a:off x="1764046" y="2453088"/>
            <a:ext cx="785818" cy="71438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Дуга 57"/>
          <p:cNvSpPr/>
          <p:nvPr/>
        </p:nvSpPr>
        <p:spPr>
          <a:xfrm rot="7389096">
            <a:off x="2406987" y="2453088"/>
            <a:ext cx="785818" cy="71438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Дуга 58"/>
          <p:cNvSpPr/>
          <p:nvPr/>
        </p:nvSpPr>
        <p:spPr>
          <a:xfrm rot="7389096">
            <a:off x="4121500" y="2453088"/>
            <a:ext cx="785818" cy="71438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Дуга 59"/>
          <p:cNvSpPr/>
          <p:nvPr/>
        </p:nvSpPr>
        <p:spPr>
          <a:xfrm rot="7389096">
            <a:off x="3407121" y="2453087"/>
            <a:ext cx="785818" cy="71438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Дуга 60"/>
          <p:cNvSpPr/>
          <p:nvPr/>
        </p:nvSpPr>
        <p:spPr>
          <a:xfrm rot="7389096">
            <a:off x="5621698" y="2453087"/>
            <a:ext cx="785818" cy="71438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Дуга 61"/>
          <p:cNvSpPr/>
          <p:nvPr/>
        </p:nvSpPr>
        <p:spPr>
          <a:xfrm rot="7389096">
            <a:off x="4907319" y="2453088"/>
            <a:ext cx="785818" cy="71438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Дуга 62"/>
          <p:cNvSpPr/>
          <p:nvPr/>
        </p:nvSpPr>
        <p:spPr>
          <a:xfrm rot="7389096">
            <a:off x="7336211" y="2524524"/>
            <a:ext cx="785818" cy="71438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Дуга 63"/>
          <p:cNvSpPr/>
          <p:nvPr/>
        </p:nvSpPr>
        <p:spPr>
          <a:xfrm rot="7389096">
            <a:off x="6621831" y="2453088"/>
            <a:ext cx="785818" cy="71438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Дуга 64"/>
          <p:cNvSpPr/>
          <p:nvPr/>
        </p:nvSpPr>
        <p:spPr>
          <a:xfrm rot="7389096">
            <a:off x="3978624" y="4310477"/>
            <a:ext cx="785818" cy="71438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Дуга 65"/>
          <p:cNvSpPr/>
          <p:nvPr/>
        </p:nvSpPr>
        <p:spPr>
          <a:xfrm rot="7389096">
            <a:off x="3264245" y="4310475"/>
            <a:ext cx="785818" cy="71438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Дуга 66"/>
          <p:cNvSpPr/>
          <p:nvPr/>
        </p:nvSpPr>
        <p:spPr>
          <a:xfrm rot="7389096">
            <a:off x="2335551" y="4310475"/>
            <a:ext cx="785818" cy="71438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уга 67"/>
          <p:cNvSpPr/>
          <p:nvPr/>
        </p:nvSpPr>
        <p:spPr>
          <a:xfrm rot="7389096">
            <a:off x="1406857" y="4310476"/>
            <a:ext cx="785818" cy="71438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Дуга 68"/>
          <p:cNvSpPr/>
          <p:nvPr/>
        </p:nvSpPr>
        <p:spPr>
          <a:xfrm rot="7389096">
            <a:off x="6050327" y="4310476"/>
            <a:ext cx="785818" cy="71438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Дуга 69"/>
          <p:cNvSpPr/>
          <p:nvPr/>
        </p:nvSpPr>
        <p:spPr>
          <a:xfrm rot="7389096">
            <a:off x="4978756" y="4310475"/>
            <a:ext cx="785818" cy="71438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Дуга 70"/>
          <p:cNvSpPr/>
          <p:nvPr/>
        </p:nvSpPr>
        <p:spPr>
          <a:xfrm rot="7389096">
            <a:off x="7407648" y="4310477"/>
            <a:ext cx="785818" cy="71438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Дуга 71"/>
          <p:cNvSpPr/>
          <p:nvPr/>
        </p:nvSpPr>
        <p:spPr>
          <a:xfrm rot="7389096">
            <a:off x="6836146" y="4310474"/>
            <a:ext cx="785818" cy="71438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fs.nashaucheba.ru/tw_files2/urls_3/1295/d-1294255/1294255_html_m18b0dd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88" y="-750123"/>
            <a:ext cx="11001452" cy="760812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00100" y="2928934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500166" y="2928934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928794" y="2928934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428860" y="2928934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928926" y="2928934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00430" y="2928934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643834" y="2928934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4876" y="2928934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57818" y="2928934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5929322" y="2928934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H="1">
            <a:off x="6500826" y="2928934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143768" y="2928934"/>
            <a:ext cx="55243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000496" y="2571744"/>
            <a:ext cx="71438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072462" y="2571744"/>
            <a:ext cx="71438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642910" y="3571876"/>
            <a:ext cx="8501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БЫЛ У  БА-БУШ-КИ  БА-РАН    БИЛ ОН  БОЙ-КО в БА-РА-БАН</a:t>
            </a:r>
            <a:endParaRPr lang="ru-RU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85720" y="5500702"/>
            <a:ext cx="8715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МОЙ СНЕ-ГИРЬ ПРИ-ЛЕ-ТЕЛ  И НА ВЕ-ТОЧ-КУ СЕЛ</a:t>
            </a:r>
            <a:endParaRPr lang="ru-RU" sz="28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42910" y="5000636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571604" y="5000636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714744" y="5000636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071802" y="5000636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6429388" y="5000636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357818" y="5000636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4857752" y="5000636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000892" y="5000636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2214546" y="4643446"/>
            <a:ext cx="71438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500958" y="4572008"/>
            <a:ext cx="71438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214810" y="4572008"/>
            <a:ext cx="71438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5786446" y="4572008"/>
            <a:ext cx="71438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://mopppoppp.moy.su/-c-/3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97308">
            <a:off x="1120459" y="-219540"/>
            <a:ext cx="2986311" cy="2132413"/>
          </a:xfrm>
          <a:prstGeom prst="rect">
            <a:avLst/>
          </a:prstGeom>
          <a:noFill/>
        </p:spPr>
      </p:pic>
      <p:pic>
        <p:nvPicPr>
          <p:cNvPr id="4100" name="Picture 4" descr="http://i.blog.fontanka.ru/photos/2013/11/800x600_76DKSjj5jKlTfO8V84y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07921">
            <a:off x="6161084" y="-206832"/>
            <a:ext cx="2390775" cy="1914525"/>
          </a:xfrm>
          <a:prstGeom prst="rect">
            <a:avLst/>
          </a:prstGeom>
          <a:noFill/>
        </p:spPr>
      </p:pic>
      <p:sp>
        <p:nvSpPr>
          <p:cNvPr id="39" name="Прямоугольник 38"/>
          <p:cNvSpPr/>
          <p:nvPr/>
        </p:nvSpPr>
        <p:spPr>
          <a:xfrm>
            <a:off x="1000100" y="2928934"/>
            <a:ext cx="50006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1928794" y="2928934"/>
            <a:ext cx="50006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2928926" y="2928934"/>
            <a:ext cx="57150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5929322" y="2928934"/>
            <a:ext cx="57150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4714876" y="2928934"/>
            <a:ext cx="64294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7143768" y="2928934"/>
            <a:ext cx="500066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14348" y="2285992"/>
            <a:ext cx="7786742" cy="1357322"/>
          </a:xfrm>
          <a:prstGeom prst="roundRect">
            <a:avLst/>
          </a:prstGeom>
          <a:solidFill>
            <a:srgbClr val="D39F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642910" y="5000636"/>
            <a:ext cx="92869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3071802" y="5000636"/>
            <a:ext cx="64294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4857752" y="5000636"/>
            <a:ext cx="50006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6429388" y="5000636"/>
            <a:ext cx="57150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14282" y="4429132"/>
            <a:ext cx="7786742" cy="114300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770" name="Picture 2" descr="http://www.playcast.ru/uploads/2015/10/07/1536348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4286256"/>
            <a:ext cx="3429000" cy="2295526"/>
          </a:xfrm>
          <a:prstGeom prst="rect">
            <a:avLst/>
          </a:prstGeom>
          <a:noFill/>
        </p:spPr>
      </p:pic>
    </p:spTree>
  </p:cSld>
  <p:clrMapOvr>
    <a:masterClrMapping/>
  </p:clrMapOvr>
  <p:transition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fs.nashaucheba.ru/tw_files2/urls_3/1295/d-1294255/1294255_html_m18b0dd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88" y="-285776"/>
            <a:ext cx="11001452" cy="760812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00100" y="2928934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500166" y="2928934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928794" y="2928934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428860" y="2928934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928926" y="2928934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00430" y="2928934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643834" y="2928934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4876" y="2928934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57818" y="2928934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5929322" y="2928934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H="1">
            <a:off x="6500826" y="2928934"/>
            <a:ext cx="45719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143768" y="2928934"/>
            <a:ext cx="55243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000496" y="2571744"/>
            <a:ext cx="71438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072462" y="2571744"/>
            <a:ext cx="71438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642910" y="3571876"/>
            <a:ext cx="8501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БЫЛ У  БА-БУШ-КИ  БА-РАН    БИЛ ОН  БОЙ-КО в БА-РА-БАН</a:t>
            </a:r>
            <a:endParaRPr lang="ru-RU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85720" y="5643578"/>
            <a:ext cx="8715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МОЙ СНЕ-ГИРЬ ПРИ-ЛЕ-ТЕЛ  И НА ВЕ-ТОЧ-КУ СЕЛ</a:t>
            </a:r>
            <a:endParaRPr lang="ru-RU" sz="28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42910" y="5000636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571604" y="5000636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714744" y="5000636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071802" y="5000636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6429388" y="5000636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357818" y="5000636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4857752" y="5000636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000892" y="5000636"/>
            <a:ext cx="45719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2214546" y="4643446"/>
            <a:ext cx="71438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500958" y="4572008"/>
            <a:ext cx="71438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214810" y="4572008"/>
            <a:ext cx="71438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5786446" y="4572008"/>
            <a:ext cx="71438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://mopppoppp.moy.su/-c-/3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97308">
            <a:off x="1120459" y="-219540"/>
            <a:ext cx="2986311" cy="2132413"/>
          </a:xfrm>
          <a:prstGeom prst="rect">
            <a:avLst/>
          </a:prstGeom>
          <a:noFill/>
        </p:spPr>
      </p:pic>
      <p:pic>
        <p:nvPicPr>
          <p:cNvPr id="4100" name="Picture 4" descr="http://i.blog.fontanka.ru/photos/2013/11/800x600_76DKSjj5jKlTfO8V84y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07921">
            <a:off x="6161084" y="-206832"/>
            <a:ext cx="2390775" cy="1914525"/>
          </a:xfrm>
          <a:prstGeom prst="rect">
            <a:avLst/>
          </a:prstGeom>
          <a:noFill/>
        </p:spPr>
      </p:pic>
      <p:sp>
        <p:nvSpPr>
          <p:cNvPr id="39" name="Прямоугольник 38"/>
          <p:cNvSpPr/>
          <p:nvPr/>
        </p:nvSpPr>
        <p:spPr>
          <a:xfrm>
            <a:off x="1000100" y="2928934"/>
            <a:ext cx="50006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1928794" y="2928934"/>
            <a:ext cx="50006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2928926" y="2928934"/>
            <a:ext cx="57150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5929322" y="2928934"/>
            <a:ext cx="57150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4714876" y="2928934"/>
            <a:ext cx="64294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7143768" y="2928934"/>
            <a:ext cx="500066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642910" y="5000636"/>
            <a:ext cx="92869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3071802" y="5000636"/>
            <a:ext cx="64294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4857752" y="5000636"/>
            <a:ext cx="50006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6429388" y="5000636"/>
            <a:ext cx="57150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2714612" y="2000240"/>
            <a:ext cx="45719" cy="157163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4357686" y="1928802"/>
            <a:ext cx="45719" cy="157163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6786578" y="1928802"/>
            <a:ext cx="45719" cy="157163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8358214" y="1928802"/>
            <a:ext cx="45719" cy="157163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2643174" y="4143380"/>
            <a:ext cx="45719" cy="142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4643438" y="4143380"/>
            <a:ext cx="45719" cy="142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6072198" y="4071942"/>
            <a:ext cx="45719" cy="142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7929586" y="4071942"/>
            <a:ext cx="45719" cy="142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Дуга 57"/>
          <p:cNvSpPr/>
          <p:nvPr/>
        </p:nvSpPr>
        <p:spPr>
          <a:xfrm rot="7491827">
            <a:off x="587109" y="2585541"/>
            <a:ext cx="1281036" cy="1055174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Дуга 58"/>
          <p:cNvSpPr/>
          <p:nvPr/>
        </p:nvSpPr>
        <p:spPr>
          <a:xfrm rot="7491827">
            <a:off x="1587239" y="2585541"/>
            <a:ext cx="1281036" cy="1055174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Дуга 59"/>
          <p:cNvSpPr/>
          <p:nvPr/>
        </p:nvSpPr>
        <p:spPr>
          <a:xfrm rot="7491827">
            <a:off x="2587372" y="2585542"/>
            <a:ext cx="1281036" cy="1055174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Дуга 60"/>
          <p:cNvSpPr/>
          <p:nvPr/>
        </p:nvSpPr>
        <p:spPr>
          <a:xfrm rot="7491827">
            <a:off x="3301750" y="2585541"/>
            <a:ext cx="1281036" cy="1055174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Дуга 62"/>
          <p:cNvSpPr/>
          <p:nvPr/>
        </p:nvSpPr>
        <p:spPr>
          <a:xfrm rot="7491827">
            <a:off x="4444761" y="2585542"/>
            <a:ext cx="1281036" cy="1055174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Дуга 63"/>
          <p:cNvSpPr/>
          <p:nvPr/>
        </p:nvSpPr>
        <p:spPr>
          <a:xfrm rot="7491827">
            <a:off x="5587767" y="2585541"/>
            <a:ext cx="1281036" cy="1055174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Дуга 64"/>
          <p:cNvSpPr/>
          <p:nvPr/>
        </p:nvSpPr>
        <p:spPr>
          <a:xfrm rot="7491827">
            <a:off x="6730776" y="2514103"/>
            <a:ext cx="1281036" cy="1055174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Дуга 65"/>
          <p:cNvSpPr/>
          <p:nvPr/>
        </p:nvSpPr>
        <p:spPr>
          <a:xfrm rot="7491827">
            <a:off x="7445156" y="2514103"/>
            <a:ext cx="1281036" cy="1055174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Дуга 66"/>
          <p:cNvSpPr/>
          <p:nvPr/>
        </p:nvSpPr>
        <p:spPr>
          <a:xfrm rot="7491827">
            <a:off x="444232" y="4585805"/>
            <a:ext cx="1281036" cy="1055174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уга 67"/>
          <p:cNvSpPr/>
          <p:nvPr/>
        </p:nvSpPr>
        <p:spPr>
          <a:xfrm rot="7491827">
            <a:off x="1587241" y="4514367"/>
            <a:ext cx="1281036" cy="1055174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Дуга 68"/>
          <p:cNvSpPr/>
          <p:nvPr/>
        </p:nvSpPr>
        <p:spPr>
          <a:xfrm rot="7491827">
            <a:off x="2801686" y="4585806"/>
            <a:ext cx="1281036" cy="1055174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Дуга 69"/>
          <p:cNvSpPr/>
          <p:nvPr/>
        </p:nvSpPr>
        <p:spPr>
          <a:xfrm rot="7491827">
            <a:off x="3444628" y="4585806"/>
            <a:ext cx="1281036" cy="1055174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Дуга 70"/>
          <p:cNvSpPr/>
          <p:nvPr/>
        </p:nvSpPr>
        <p:spPr>
          <a:xfrm rot="7491827">
            <a:off x="4444758" y="4585807"/>
            <a:ext cx="1281036" cy="1055174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Дуга 71"/>
          <p:cNvSpPr/>
          <p:nvPr/>
        </p:nvSpPr>
        <p:spPr>
          <a:xfrm rot="7491827">
            <a:off x="5087702" y="4585806"/>
            <a:ext cx="1281036" cy="1055174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Дуга 72"/>
          <p:cNvSpPr/>
          <p:nvPr/>
        </p:nvSpPr>
        <p:spPr>
          <a:xfrm rot="7491827">
            <a:off x="6730775" y="4585806"/>
            <a:ext cx="1281036" cy="1055174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Дуга 73"/>
          <p:cNvSpPr/>
          <p:nvPr/>
        </p:nvSpPr>
        <p:spPr>
          <a:xfrm rot="7491827">
            <a:off x="6016395" y="4585807"/>
            <a:ext cx="1281036" cy="1055174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500042"/>
            <a:ext cx="8767080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Список используемых </a:t>
            </a:r>
            <a:r>
              <a:rPr lang="ru-RU" sz="2800" dirty="0" err="1" smtClean="0"/>
              <a:t>рессурсов</a:t>
            </a:r>
            <a:r>
              <a:rPr lang="ru-RU" sz="2800" dirty="0" smtClean="0"/>
              <a:t> и литературы:</a:t>
            </a:r>
          </a:p>
          <a:p>
            <a:endParaRPr lang="ru-RU" sz="2800" dirty="0" smtClean="0"/>
          </a:p>
          <a:p>
            <a:r>
              <a:rPr lang="en-US" sz="2800" dirty="0">
                <a:solidFill>
                  <a:srgbClr val="0000CC"/>
                </a:solidFill>
                <a:hlinkClick r:id="rId3"/>
              </a:rPr>
              <a:t>http://mp3-crazy.com/klassicheskaya_muzyka</a:t>
            </a:r>
            <a:r>
              <a:rPr lang="en-US" sz="2800" dirty="0" smtClean="0">
                <a:solidFill>
                  <a:srgbClr val="0000CC"/>
                </a:solidFill>
                <a:hlinkClick r:id="rId3"/>
              </a:rPr>
              <a:t>/</a:t>
            </a:r>
            <a:endParaRPr lang="ru-RU" sz="2800" dirty="0" smtClean="0">
              <a:solidFill>
                <a:srgbClr val="0000CC"/>
              </a:solidFill>
            </a:endParaRPr>
          </a:p>
          <a:p>
            <a:r>
              <a:rPr lang="en-US" sz="2800" dirty="0">
                <a:solidFill>
                  <a:srgbClr val="0000CC"/>
                </a:solidFill>
                <a:hlinkClick r:id="rId4"/>
              </a:rPr>
              <a:t>http://</a:t>
            </a:r>
            <a:r>
              <a:rPr lang="en-US" sz="2800" dirty="0" smtClean="0">
                <a:solidFill>
                  <a:srgbClr val="0000CC"/>
                </a:solidFill>
                <a:hlinkClick r:id="rId4"/>
              </a:rPr>
              <a:t>yandex.ru/clck/jsredir?from=yandex.ru</a:t>
            </a:r>
            <a:endParaRPr lang="ru-RU" sz="2800" dirty="0" smtClean="0">
              <a:solidFill>
                <a:srgbClr val="0000CC"/>
              </a:solidFill>
            </a:endParaRPr>
          </a:p>
          <a:p>
            <a:r>
              <a:rPr lang="en-US" sz="2800" dirty="0">
                <a:solidFill>
                  <a:srgbClr val="0000CC"/>
                </a:solidFill>
                <a:hlinkClick r:id="rId5"/>
              </a:rPr>
              <a:t>http://</a:t>
            </a:r>
            <a:r>
              <a:rPr lang="en-US" sz="2800" dirty="0" smtClean="0">
                <a:solidFill>
                  <a:srgbClr val="0000CC"/>
                </a:solidFill>
                <a:hlinkClick r:id="rId5"/>
              </a:rPr>
              <a:t>crelbo.narod.ru/Site_p1.html</a:t>
            </a:r>
            <a:endParaRPr lang="ru-RU" sz="2800" dirty="0" smtClean="0">
              <a:solidFill>
                <a:srgbClr val="0000CC"/>
              </a:solidFill>
            </a:endParaRPr>
          </a:p>
          <a:p>
            <a:r>
              <a:rPr lang="ru-RU" sz="2800" dirty="0" smtClean="0">
                <a:solidFill>
                  <a:srgbClr val="0000CC"/>
                </a:solidFill>
              </a:rPr>
              <a:t>«Музыкальная копилка</a:t>
            </a:r>
            <a:r>
              <a:rPr lang="ru-RU" sz="2000" dirty="0" smtClean="0">
                <a:solidFill>
                  <a:srgbClr val="0000CC"/>
                </a:solidFill>
              </a:rPr>
              <a:t>» Издательство «Союз художников» СПБ 2000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4156373199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tco-physics.narod.ru/cl8_6/otr_38.files/slide0049_backgroun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251"/>
            <a:ext cx="9144000" cy="6849749"/>
          </a:xfrm>
          <a:prstGeom prst="rect">
            <a:avLst/>
          </a:prstGeom>
          <a:noFill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Облако 12"/>
          <p:cNvSpPr/>
          <p:nvPr/>
        </p:nvSpPr>
        <p:spPr>
          <a:xfrm>
            <a:off x="4286216" y="500042"/>
            <a:ext cx="4857784" cy="121444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9256" y="274638"/>
            <a:ext cx="3714744" cy="115409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FFFF00"/>
                </a:solidFill>
              </a:rPr>
              <a:t>                        Названия нот</a:t>
            </a: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32D4E"/>
                </a:solidFill>
              </a:rPr>
              <a:t>Тоника</a:t>
            </a:r>
            <a:endParaRPr lang="ru-RU" dirty="0">
              <a:solidFill>
                <a:srgbClr val="F32D4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28860" y="500042"/>
            <a:ext cx="785818" cy="785818"/>
          </a:xfrm>
          <a:prstGeom prst="rect">
            <a:avLst/>
          </a:prstGeom>
          <a:solidFill>
            <a:srgbClr val="F32D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ДО</a:t>
            </a:r>
            <a:endParaRPr lang="ru-RU" sz="2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1285860"/>
            <a:ext cx="78581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СИ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071678"/>
            <a:ext cx="78581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ЛЯ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28860" y="2857496"/>
            <a:ext cx="78581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СОЛЬ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00100" y="6000768"/>
            <a:ext cx="785818" cy="714380"/>
          </a:xfrm>
          <a:prstGeom prst="rect">
            <a:avLst/>
          </a:prstGeom>
          <a:solidFill>
            <a:srgbClr val="F32D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ДО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00100" y="3714752"/>
            <a:ext cx="78581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ФА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00100" y="4500570"/>
            <a:ext cx="78581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МИ</a:t>
            </a:r>
            <a:endParaRPr lang="ru-RU" sz="2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00100" y="5214950"/>
            <a:ext cx="78581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РЕ</a:t>
            </a:r>
            <a:endParaRPr lang="ru-RU" sz="2000" b="1" dirty="0"/>
          </a:p>
        </p:txBody>
      </p:sp>
      <p:pic>
        <p:nvPicPr>
          <p:cNvPr id="17" name="Рисунок 16" descr="7897825207605e87daab4371c5278aa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16" y="4151794"/>
            <a:ext cx="2214578" cy="2706206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tco-physics.narod.ru/cl8_6/otr_38.files/slide0049_backgroun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251"/>
            <a:ext cx="9144000" cy="6849749"/>
          </a:xfrm>
          <a:prstGeom prst="rect">
            <a:avLst/>
          </a:prstGeom>
          <a:noFill/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72"/>
            <a:ext cx="9143999" cy="685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ГАММА ДО МАЖОР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5500702"/>
            <a:ext cx="928662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ДО</a:t>
            </a:r>
          </a:p>
          <a:p>
            <a:pPr algn="ctr"/>
            <a:r>
              <a:rPr lang="en-US" sz="2800" b="1" dirty="0" smtClean="0"/>
              <a:t>I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15042" y="2357430"/>
            <a:ext cx="928662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СИ</a:t>
            </a:r>
          </a:p>
          <a:p>
            <a:pPr algn="ctr"/>
            <a:r>
              <a:rPr lang="en-US" sz="2800" b="1" dirty="0" smtClean="0"/>
              <a:t>VII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00266" y="4286256"/>
            <a:ext cx="928662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МИ</a:t>
            </a:r>
          </a:p>
          <a:p>
            <a:pPr algn="ctr"/>
            <a:r>
              <a:rPr lang="en-US" sz="2800" b="1" dirty="0" smtClean="0"/>
              <a:t>III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71572" y="4929198"/>
            <a:ext cx="928662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РЕ</a:t>
            </a:r>
          </a:p>
          <a:p>
            <a:pPr algn="ctr"/>
            <a:r>
              <a:rPr lang="en-US" sz="2800" b="1" dirty="0" smtClean="0"/>
              <a:t>II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286348" y="2857496"/>
            <a:ext cx="928662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ЛЯ</a:t>
            </a:r>
          </a:p>
          <a:p>
            <a:pPr algn="ctr"/>
            <a:r>
              <a:rPr lang="en-US" sz="2800" b="1" dirty="0" smtClean="0"/>
              <a:t>VI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28960" y="3857628"/>
            <a:ext cx="928662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ФА</a:t>
            </a:r>
          </a:p>
          <a:p>
            <a:pPr algn="ctr"/>
            <a:r>
              <a:rPr lang="en-US" sz="2800" b="1" dirty="0" smtClean="0"/>
              <a:t>IV</a:t>
            </a:r>
            <a:endParaRPr lang="ru-RU" sz="2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357654" y="3357562"/>
            <a:ext cx="928662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СОЛЬ</a:t>
            </a:r>
          </a:p>
          <a:p>
            <a:pPr algn="ctr"/>
            <a:r>
              <a:rPr lang="en-US" sz="2400" b="1" dirty="0" smtClean="0"/>
              <a:t>V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3768" y="1785926"/>
            <a:ext cx="928662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ДО</a:t>
            </a:r>
          </a:p>
          <a:p>
            <a:pPr algn="ctr"/>
            <a:r>
              <a:rPr lang="en-US" sz="2800" b="1" dirty="0" smtClean="0"/>
              <a:t>I</a:t>
            </a:r>
            <a:endParaRPr lang="ru-RU" sz="2800" b="1" dirty="0"/>
          </a:p>
        </p:txBody>
      </p:sp>
      <p:pic>
        <p:nvPicPr>
          <p:cNvPr id="19" name="Рисунок 18" descr="12942099 (1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81478">
            <a:off x="4857752" y="4894301"/>
            <a:ext cx="2071702" cy="1820832"/>
          </a:xfrm>
          <a:prstGeom prst="rect">
            <a:avLst/>
          </a:prstGeom>
        </p:spPr>
      </p:pic>
    </p:spTree>
  </p:cSld>
  <p:clrMapOvr>
    <a:masterClrMapping/>
  </p:clrMapOvr>
  <p:transition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procvetaniya.info/wp-content/uploads/2015/03/Pasto-Corazon_8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Облако 2"/>
          <p:cNvSpPr/>
          <p:nvPr/>
        </p:nvSpPr>
        <p:spPr>
          <a:xfrm rot="20993719">
            <a:off x="-472656" y="160858"/>
            <a:ext cx="5231923" cy="158973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ГАММА</a:t>
            </a:r>
            <a:endParaRPr lang="en-US" sz="36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РЕ МАЖОР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5500702"/>
            <a:ext cx="928662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РЕ</a:t>
            </a:r>
          </a:p>
          <a:p>
            <a:pPr algn="ctr"/>
            <a:r>
              <a:rPr lang="en-US" sz="2800" b="1" dirty="0" smtClean="0"/>
              <a:t>I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29124" y="3286124"/>
            <a:ext cx="928662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ЛЯ</a:t>
            </a:r>
          </a:p>
          <a:p>
            <a:pPr algn="ctr"/>
            <a:r>
              <a:rPr lang="en-US" sz="2800" b="1" dirty="0" smtClean="0"/>
              <a:t>V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4357694"/>
            <a:ext cx="928662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ФА</a:t>
            </a:r>
            <a:endParaRPr lang="en-US" sz="2800" b="1" dirty="0" smtClean="0"/>
          </a:p>
          <a:p>
            <a:pPr algn="ctr"/>
            <a:r>
              <a:rPr lang="ru-RU" sz="2800" b="1" dirty="0" smtClean="0"/>
              <a:t>диез</a:t>
            </a:r>
          </a:p>
          <a:p>
            <a:pPr algn="ctr"/>
            <a:r>
              <a:rPr lang="en-US" sz="2800" b="1" dirty="0" smtClean="0"/>
              <a:t>III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286644" y="1571612"/>
            <a:ext cx="928662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РЕ</a:t>
            </a:r>
          </a:p>
          <a:p>
            <a:pPr algn="ctr"/>
            <a:r>
              <a:rPr lang="en-US" sz="2800" b="1" dirty="0" smtClean="0"/>
              <a:t>I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500166" y="4929198"/>
            <a:ext cx="928662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МИ</a:t>
            </a:r>
          </a:p>
          <a:p>
            <a:pPr algn="ctr"/>
            <a:r>
              <a:rPr lang="en-US" sz="2800" b="1" dirty="0" smtClean="0"/>
              <a:t>II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357554" y="3786190"/>
            <a:ext cx="1071570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СОЛЬ</a:t>
            </a:r>
          </a:p>
          <a:p>
            <a:pPr algn="ctr"/>
            <a:r>
              <a:rPr lang="en-US" sz="2800" b="1" dirty="0" smtClean="0"/>
              <a:t>IV</a:t>
            </a:r>
            <a:endParaRPr lang="ru-RU" sz="2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357818" y="2714620"/>
            <a:ext cx="928662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СИ</a:t>
            </a:r>
          </a:p>
          <a:p>
            <a:pPr algn="ctr"/>
            <a:r>
              <a:rPr lang="en-US" sz="2800" b="1" dirty="0" smtClean="0"/>
              <a:t>VI</a:t>
            </a:r>
            <a:endParaRPr lang="ru-RU" sz="28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286512" y="2143116"/>
            <a:ext cx="1000132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ДО</a:t>
            </a:r>
          </a:p>
          <a:p>
            <a:pPr algn="ctr"/>
            <a:r>
              <a:rPr lang="ru-RU" sz="2800" b="1" dirty="0" smtClean="0"/>
              <a:t>диез</a:t>
            </a:r>
          </a:p>
          <a:p>
            <a:pPr algn="ctr"/>
            <a:r>
              <a:rPr lang="en-US" sz="2800" b="1" dirty="0" smtClean="0"/>
              <a:t>VII</a:t>
            </a:r>
            <a:endParaRPr lang="ru-RU" sz="2800" b="1" dirty="0"/>
          </a:p>
        </p:txBody>
      </p:sp>
      <p:pic>
        <p:nvPicPr>
          <p:cNvPr id="22532" name="Picture 4" descr="http://cdn.btrcdn.com/pics/showpics/large/135717_VkBs4ZuJ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928802"/>
            <a:ext cx="2571768" cy="1928826"/>
          </a:xfrm>
          <a:prstGeom prst="rect">
            <a:avLst/>
          </a:prstGeom>
          <a:noFill/>
        </p:spPr>
      </p:pic>
      <p:pic>
        <p:nvPicPr>
          <p:cNvPr id="13" name="Рисунок 12" descr="12942099 (1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98497">
            <a:off x="6143636" y="4143380"/>
            <a:ext cx="2438400" cy="2143125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6" grpId="1" animBg="1"/>
      <p:bldP spid="7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://fullref.ru/files/75/49955088d61174dc32de56d32a15c11c.html_files/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0233"/>
            <a:ext cx="9144000" cy="6878233"/>
          </a:xfrm>
          <a:prstGeom prst="rect">
            <a:avLst/>
          </a:prstGeom>
          <a:noFill/>
        </p:spPr>
      </p:pic>
      <p:pic>
        <p:nvPicPr>
          <p:cNvPr id="15" name="Picture 2" descr="http://pushkinschool10.narod.ru/rodnik.files/master39_image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6201"/>
            <a:ext cx="9144000" cy="6874201"/>
          </a:xfrm>
          <a:prstGeom prst="rect">
            <a:avLst/>
          </a:prstGeom>
          <a:noFill/>
        </p:spPr>
      </p:pic>
      <p:sp>
        <p:nvSpPr>
          <p:cNvPr id="4" name="Облако 3"/>
          <p:cNvSpPr/>
          <p:nvPr/>
        </p:nvSpPr>
        <p:spPr>
          <a:xfrm rot="20993719">
            <a:off x="-472656" y="160858"/>
            <a:ext cx="5231923" cy="1589730"/>
          </a:xfrm>
          <a:prstGeom prst="cloud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ГАММА</a:t>
            </a:r>
            <a:endParaRPr lang="en-US" sz="36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СОЛЬ МАЖОР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5500702"/>
            <a:ext cx="1142976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СОЛЬ</a:t>
            </a:r>
          </a:p>
          <a:p>
            <a:pPr algn="ctr"/>
            <a:r>
              <a:rPr lang="en-US" sz="2800" b="1" dirty="0" smtClean="0"/>
              <a:t>I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86248" y="3214686"/>
            <a:ext cx="928662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РЕ</a:t>
            </a:r>
          </a:p>
          <a:p>
            <a:pPr algn="ctr"/>
            <a:r>
              <a:rPr lang="en-US" sz="2800" b="1" dirty="0" smtClean="0"/>
              <a:t>V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28860" y="4357694"/>
            <a:ext cx="928662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СИ</a:t>
            </a:r>
          </a:p>
          <a:p>
            <a:pPr algn="ctr"/>
            <a:r>
              <a:rPr lang="en-US" sz="2800" b="1" dirty="0" smtClean="0"/>
              <a:t>III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072330" y="1500174"/>
            <a:ext cx="1071570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СОЛЬ</a:t>
            </a:r>
          </a:p>
          <a:p>
            <a:pPr algn="ctr"/>
            <a:r>
              <a:rPr lang="en-US" sz="2800" b="1" dirty="0" smtClean="0"/>
              <a:t>I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500166" y="4929198"/>
            <a:ext cx="928694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ЛЯ</a:t>
            </a:r>
          </a:p>
          <a:p>
            <a:pPr algn="ctr"/>
            <a:r>
              <a:rPr lang="en-US" sz="2800" b="1" dirty="0" smtClean="0"/>
              <a:t>II</a:t>
            </a:r>
            <a:endParaRPr lang="ru-RU" sz="2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357554" y="3857628"/>
            <a:ext cx="928662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ДО</a:t>
            </a:r>
          </a:p>
          <a:p>
            <a:pPr algn="ctr"/>
            <a:r>
              <a:rPr lang="en-US" sz="2800" b="1" dirty="0" smtClean="0"/>
              <a:t>IV</a:t>
            </a:r>
            <a:endParaRPr lang="ru-RU" sz="28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214942" y="2643182"/>
            <a:ext cx="928662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МИ</a:t>
            </a:r>
          </a:p>
          <a:p>
            <a:pPr algn="ctr"/>
            <a:r>
              <a:rPr lang="en-US" sz="2800" b="1" dirty="0" smtClean="0"/>
              <a:t>VI</a:t>
            </a:r>
            <a:endParaRPr lang="ru-RU" sz="28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143636" y="2071678"/>
            <a:ext cx="928662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ФА</a:t>
            </a:r>
          </a:p>
          <a:p>
            <a:pPr algn="ctr"/>
            <a:r>
              <a:rPr lang="ru-RU" sz="2800" b="1" dirty="0" smtClean="0"/>
              <a:t>диез</a:t>
            </a:r>
          </a:p>
          <a:p>
            <a:pPr algn="ctr"/>
            <a:r>
              <a:rPr lang="en-US" sz="2800" b="1" dirty="0" smtClean="0"/>
              <a:t>VII</a:t>
            </a:r>
            <a:endParaRPr lang="ru-RU" sz="2800" b="1" dirty="0"/>
          </a:p>
        </p:txBody>
      </p:sp>
      <p:pic>
        <p:nvPicPr>
          <p:cNvPr id="13" name="Рисунок 12" descr="12942099 (1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43424">
            <a:off x="4655583" y="5316818"/>
            <a:ext cx="1544331" cy="1357322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66" y="2214554"/>
            <a:ext cx="901710" cy="1335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ondolove.com/bulkupload/wall-infantles1/Infantiles/Peque%20Casita_8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Облако 2"/>
          <p:cNvSpPr/>
          <p:nvPr/>
        </p:nvSpPr>
        <p:spPr>
          <a:xfrm rot="20993719">
            <a:off x="3527871" y="232296"/>
            <a:ext cx="5231923" cy="1589730"/>
          </a:xfrm>
          <a:prstGeom prst="cloud">
            <a:avLst/>
          </a:prstGeom>
          <a:solidFill>
            <a:srgbClr val="E2E2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ГАММА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ФА МАЖОР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00562" y="3429000"/>
            <a:ext cx="928662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ДО</a:t>
            </a:r>
          </a:p>
          <a:p>
            <a:pPr algn="ctr"/>
            <a:r>
              <a:rPr lang="en-US" sz="2800" b="1" dirty="0" smtClean="0"/>
              <a:t>V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286644" y="1714488"/>
            <a:ext cx="928662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ФА</a:t>
            </a:r>
          </a:p>
          <a:p>
            <a:pPr algn="ctr"/>
            <a:r>
              <a:rPr lang="en-US" sz="2800" b="1" dirty="0" smtClean="0"/>
              <a:t>I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4286256"/>
            <a:ext cx="928662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ЛЯ</a:t>
            </a:r>
          </a:p>
          <a:p>
            <a:pPr algn="ctr"/>
            <a:r>
              <a:rPr lang="en-US" sz="2800" b="1" dirty="0" smtClean="0"/>
              <a:t>III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5214950"/>
            <a:ext cx="928662" cy="11429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ФА</a:t>
            </a:r>
          </a:p>
          <a:p>
            <a:pPr algn="ctr"/>
            <a:r>
              <a:rPr lang="en-US" sz="2800" b="1" dirty="0" smtClean="0"/>
              <a:t>I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357554" y="3857628"/>
            <a:ext cx="1143008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СИ</a:t>
            </a:r>
          </a:p>
          <a:p>
            <a:pPr algn="ctr"/>
            <a:r>
              <a:rPr lang="ru-RU" sz="2000" b="1" dirty="0" smtClean="0"/>
              <a:t>бемоль</a:t>
            </a:r>
          </a:p>
          <a:p>
            <a:pPr algn="ctr"/>
            <a:r>
              <a:rPr lang="en-US" sz="2800" b="1" dirty="0" smtClean="0"/>
              <a:t>IV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357950" y="2357430"/>
            <a:ext cx="928662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МИ</a:t>
            </a:r>
          </a:p>
          <a:p>
            <a:pPr algn="ctr"/>
            <a:r>
              <a:rPr lang="en-US" sz="2800" b="1" dirty="0" smtClean="0"/>
              <a:t>VII</a:t>
            </a:r>
            <a:endParaRPr lang="ru-RU" sz="2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429256" y="2928934"/>
            <a:ext cx="928662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РЕ</a:t>
            </a:r>
          </a:p>
          <a:p>
            <a:pPr algn="ctr"/>
            <a:r>
              <a:rPr lang="en-US" sz="2800" b="1" dirty="0" smtClean="0"/>
              <a:t>VI</a:t>
            </a:r>
            <a:endParaRPr lang="ru-RU" sz="28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357290" y="4786322"/>
            <a:ext cx="1071538" cy="1142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СОЛЬ</a:t>
            </a:r>
          </a:p>
          <a:p>
            <a:pPr algn="ctr"/>
            <a:r>
              <a:rPr lang="en-US" sz="2800" b="1" dirty="0" smtClean="0"/>
              <a:t>II</a:t>
            </a:r>
            <a:endParaRPr lang="ru-RU" sz="2800" b="1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1857364"/>
            <a:ext cx="980849" cy="1625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12942099 (1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43424">
            <a:off x="6084344" y="4827307"/>
            <a:ext cx="1544331" cy="1357322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2239</TotalTime>
  <Words>1013</Words>
  <Application>Microsoft Office PowerPoint</Application>
  <PresentationFormat>Экран (4:3)</PresentationFormat>
  <Paragraphs>510</Paragraphs>
  <Slides>48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Слайд 1</vt:lpstr>
      <vt:lpstr>Слайд 2</vt:lpstr>
      <vt:lpstr>Слайд 3</vt:lpstr>
      <vt:lpstr> Путешествие  в страну  музыкальной грамоты Часть I  «Гаммы» </vt:lpstr>
      <vt:lpstr>                        Названия нот Тоника</vt:lpstr>
      <vt:lpstr>ГАММА ДО МАЖОР</vt:lpstr>
      <vt:lpstr>Слайд 7</vt:lpstr>
      <vt:lpstr>Слайд 8</vt:lpstr>
      <vt:lpstr>Слайд 9</vt:lpstr>
      <vt:lpstr>Слайд 10</vt:lpstr>
      <vt:lpstr>Путешествие  в страну  музыкальной грамоты Часть II «Умные ступеньки» </vt:lpstr>
      <vt:lpstr>  РАЗРЕШЕНИЕ СТУПЕНЕЙ</vt:lpstr>
      <vt:lpstr>  РАЗРЕШЕНИЕ СТУПЕНЕЙ</vt:lpstr>
      <vt:lpstr>  РАЗРЕШЕНИЕ СТУПЕНЕЙ</vt:lpstr>
      <vt:lpstr>  РАЗРЕШЕНИЕ СТУПЕНЕЙ</vt:lpstr>
      <vt:lpstr>Слайд 16</vt:lpstr>
      <vt:lpstr>Слайд 17</vt:lpstr>
      <vt:lpstr>Слайд 18</vt:lpstr>
      <vt:lpstr>Слайд 19</vt:lpstr>
      <vt:lpstr>Слайд 20</vt:lpstr>
      <vt:lpstr>Слайд 21</vt:lpstr>
      <vt:lpstr> Путешествие  в страну  музыкальной грамоты Часть III «Попевки»  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Путешествие  в страну  музыкальной грамоты Часть IV «Ритм» 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</dc:creator>
  <cp:lastModifiedBy>HP</cp:lastModifiedBy>
  <cp:revision>214</cp:revision>
  <dcterms:created xsi:type="dcterms:W3CDTF">2015-02-02T17:50:48Z</dcterms:created>
  <dcterms:modified xsi:type="dcterms:W3CDTF">2022-01-17T06:17:47Z</dcterms:modified>
</cp:coreProperties>
</file>